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56" r:id="rId2"/>
    <p:sldId id="257" r:id="rId3"/>
    <p:sldId id="258" r:id="rId4"/>
    <p:sldId id="259" r:id="rId5"/>
    <p:sldId id="260" r:id="rId6"/>
    <p:sldId id="292"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90" r:id="rId22"/>
    <p:sldId id="275" r:id="rId23"/>
    <p:sldId id="291"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118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92e6bbba7ab66dfaa42#tid=68f7000e7a4d3800093b154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第二册  SJ</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96112"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45.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60.png"/><Relationship Id="rId4" Type="http://schemas.openxmlformats.org/officeDocument/2006/relationships/image" Target="../media/image59.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65.png"/><Relationship Id="rId4" Type="http://schemas.openxmlformats.org/officeDocument/2006/relationships/image" Target="../media/image64.png"/></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71.png"/></Relationships>
</file>

<file path=ppt/slides/_rels/slide3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74.png"/><Relationship Id="rId4" Type="http://schemas.openxmlformats.org/officeDocument/2006/relationships/image" Target="../media/image73.png"/></Relationships>
</file>

<file path=ppt/slides/_rels/slide36.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3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 Target="slide7.xml"/><Relationship Id="rId7" Type="http://schemas.openxmlformats.org/officeDocument/2006/relationships/slide" Target="slide12.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slide" Target="slide10.xml"/><Relationship Id="rId10" Type="http://schemas.openxmlformats.org/officeDocument/2006/relationships/image" Target="../media/image10.png"/><Relationship Id="rId4" Type="http://schemas.openxmlformats.org/officeDocument/2006/relationships/slide" Target="slide8.xml"/><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slide" Target="slide27.xml"/><Relationship Id="rId3" Type="http://schemas.openxmlformats.org/officeDocument/2006/relationships/slide" Target="slide14.xml"/><Relationship Id="rId7" Type="http://schemas.openxmlformats.org/officeDocument/2006/relationships/slide" Target="slide24.xml"/><Relationship Id="rId12" Type="http://schemas.openxmlformats.org/officeDocument/2006/relationships/slide" Target="slide36.xml"/><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slide" Target="slide20.xml"/><Relationship Id="rId11" Type="http://schemas.openxmlformats.org/officeDocument/2006/relationships/slide" Target="slide34.xml"/><Relationship Id="rId5" Type="http://schemas.openxmlformats.org/officeDocument/2006/relationships/slide" Target="slide17.xml"/><Relationship Id="rId10" Type="http://schemas.openxmlformats.org/officeDocument/2006/relationships/slide" Target="slide32.xml"/><Relationship Id="rId4" Type="http://schemas.openxmlformats.org/officeDocument/2006/relationships/slide" Target="slide15.xml"/><Relationship Id="rId9" Type="http://schemas.openxmlformats.org/officeDocument/2006/relationships/slide" Target="slide29.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_5_BD#7f0ee7b30?vcp=1&amp;pid=ea13e3f69&amp;color=101,101,255&amp;vtp=1&amp;bt=1&amp;bbb=1"/>
              <p:cNvSpPr/>
              <p:nvPr/>
            </p:nvSpPr>
            <p:spPr>
              <a:xfrm>
                <a:off x="539496" y="828000"/>
                <a:ext cx="11109960" cy="703072"/>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将</a:t>
                </a:r>
                <a14:m>
                  <m:oMath xmlns:m="http://schemas.openxmlformats.org/officeDocument/2006/math">
                    <m:r>
                      <a:rPr lang="en-US" altLang="zh-CN" sz="2200" b="0" i="0" smtClean="0">
                        <a:solidFill>
                          <a:srgbClr val="6565FF"/>
                        </a:solidFill>
                        <a:latin typeface="Cambria Math" pitchFamily="34" charset="0"/>
                        <a:ea typeface="Cambria Math" pitchFamily="34" charset="-122"/>
                        <a:cs typeface="Cambria Math" pitchFamily="34" charset="-120"/>
                      </a:rPr>
                      <m:t>(</m:t>
                    </m:r>
                    <m:r>
                      <a:rPr lang="en-US" altLang="zh-CN" sz="2200" b="0" i="0" smtClean="0">
                        <a:solidFill>
                          <a:srgbClr val="6565FF"/>
                        </a:solidFill>
                        <a:latin typeface="Cambria Math" pitchFamily="34" charset="0"/>
                        <a:ea typeface="Cambria Math" pitchFamily="34" charset="-122"/>
                        <a:cs typeface="Cambria Math" pitchFamily="34" charset="-120"/>
                      </a:rPr>
                      <m:t>𝑎</m:t>
                    </m:r>
                    <m:r>
                      <a:rPr lang="en-US" altLang="zh-CN" sz="2200" b="0" i="0" smtClean="0">
                        <a:solidFill>
                          <a:srgbClr val="6565FF"/>
                        </a:solidFill>
                        <a:latin typeface="Cambria Math" pitchFamily="34" charset="0"/>
                        <a:ea typeface="Cambria Math" pitchFamily="34" charset="-122"/>
                        <a:cs typeface="Cambria Math" pitchFamily="34" charset="-120"/>
                      </a:rPr>
                      <m:t>+</m:t>
                    </m:r>
                    <m:r>
                      <a:rPr lang="en-US" altLang="zh-CN" sz="2200" b="0" i="0" smtClean="0">
                        <a:solidFill>
                          <a:srgbClr val="6565FF"/>
                        </a:solidFill>
                        <a:latin typeface="Cambria Math" pitchFamily="34" charset="0"/>
                        <a:ea typeface="Cambria Math" pitchFamily="34" charset="-122"/>
                        <a:cs typeface="Cambria Math" pitchFamily="34" charset="-120"/>
                      </a:rPr>
                      <m:t>𝑏</m:t>
                    </m:r>
                    <m:sSup>
                      <m:sSupPr>
                        <m:ctrlPr>
                          <a:rPr lang="en-US" altLang="zh-CN" sz="2200" b="0" i="1" dirty="0" smtClean="0">
                            <a:solidFill>
                              <a:srgbClr val="6565FF"/>
                            </a:solidFill>
                            <a:latin typeface="Cambria Math" panose="02040503050406030204" pitchFamily="18" charset="0"/>
                            <a:ea typeface="微软雅黑" pitchFamily="34" charset="-122"/>
                            <a:cs typeface="Times New Roman" pitchFamily="34" charset="-120"/>
                          </a:rPr>
                        </m:ctrlPr>
                      </m:sSupPr>
                      <m:e>
                        <m:r>
                          <a:rPr lang="en-US" altLang="zh-CN" sz="2200" b="0" i="0">
                            <a:solidFill>
                              <a:srgbClr val="6565FF"/>
                            </a:solidFill>
                            <a:latin typeface="Cambria Math" pitchFamily="34" charset="0"/>
                            <a:ea typeface="Cambria Math" pitchFamily="34" charset="-122"/>
                            <a:cs typeface="Cambria Math" pitchFamily="34" charset="-120"/>
                          </a:rPr>
                          <m:t>)</m:t>
                        </m:r>
                      </m:e>
                      <m:sup>
                        <m:r>
                          <a:rPr lang="en-US" altLang="zh-CN" sz="2200" b="0" i="0">
                            <a:solidFill>
                              <a:srgbClr val="6565FF"/>
                            </a:solidFill>
                            <a:latin typeface="Cambria Math" pitchFamily="34" charset="0"/>
                            <a:ea typeface="Cambria Math" pitchFamily="34" charset="-122"/>
                            <a:cs typeface="Cambria Math" pitchFamily="34" charset="-120"/>
                          </a:rPr>
                          <m:t>𝑛</m:t>
                        </m:r>
                      </m:sup>
                    </m:sSup>
                  </m:oMath>
                </a14:m>
                <a:r>
                  <a:rPr lang="en-US" altLang="zh-CN" sz="2200" b="0" i="0" dirty="0">
                    <a:solidFill>
                      <a:srgbClr val="6565FF"/>
                    </a:solidFill>
                    <a:latin typeface="Times New Roman" pitchFamily="34" charset="0"/>
                    <a:ea typeface="微软雅黑" pitchFamily="34" charset="-122"/>
                    <a:cs typeface="Times New Roman" pitchFamily="34" charset="-120"/>
                  </a:rPr>
                  <a:t>的展开式的通项</a:t>
                </a:r>
                <a14:m>
                  <m:oMath xmlns:m="http://schemas.openxmlformats.org/officeDocument/2006/math">
                    <m:sSub>
                      <m:sSubPr>
                        <m:ctrlPr>
                          <a:rPr lang="en-US" altLang="zh-CN" sz="2200" b="0" i="1" dirty="0" smtClean="0">
                            <a:solidFill>
                              <a:srgbClr val="6565FF"/>
                            </a:solidFill>
                            <a:latin typeface="Cambria Math" panose="02040503050406030204" pitchFamily="18" charset="0"/>
                            <a:ea typeface="微软雅黑" pitchFamily="34" charset="-122"/>
                            <a:cs typeface="Times New Roman" pitchFamily="34" charset="-120"/>
                          </a:rPr>
                        </m:ctrlPr>
                      </m:sSubPr>
                      <m:e>
                        <m:r>
                          <a:rPr lang="en-US" altLang="zh-CN" sz="2200" b="0" i="0">
                            <a:solidFill>
                              <a:srgbClr val="6565FF"/>
                            </a:solidFill>
                            <a:latin typeface="Cambria Math" pitchFamily="34" charset="0"/>
                            <a:ea typeface="Cambria Math" pitchFamily="34" charset="-122"/>
                            <a:cs typeface="Cambria Math" pitchFamily="34" charset="-120"/>
                          </a:rPr>
                          <m:t>𝑇</m:t>
                        </m:r>
                      </m:e>
                      <m:sub>
                        <m:r>
                          <a:rPr lang="en-US" altLang="zh-CN" sz="2200" b="0" i="0">
                            <a:solidFill>
                              <a:srgbClr val="6565FF"/>
                            </a:solidFill>
                            <a:latin typeface="Cambria Math" pitchFamily="34" charset="0"/>
                            <a:ea typeface="Cambria Math" pitchFamily="34" charset="-122"/>
                            <a:cs typeface="Cambria Math" pitchFamily="34" charset="-120"/>
                          </a:rPr>
                          <m:t>𝑟</m:t>
                        </m:r>
                        <m:r>
                          <a:rPr lang="en-US" altLang="zh-CN" sz="2200" b="0" i="0">
                            <a:solidFill>
                              <a:srgbClr val="6565FF"/>
                            </a:solidFill>
                            <a:latin typeface="Cambria Math" pitchFamily="34" charset="0"/>
                            <a:ea typeface="Cambria Math" pitchFamily="34" charset="-122"/>
                            <a:cs typeface="Cambria Math" pitchFamily="34" charset="-120"/>
                          </a:rPr>
                          <m:t>+1</m:t>
                        </m:r>
                      </m:sub>
                    </m:sSub>
                    <m:r>
                      <a:rPr lang="en-US" altLang="zh-CN" sz="2200" b="0" i="0" smtClean="0">
                        <a:solidFill>
                          <a:srgbClr val="6565FF"/>
                        </a:solidFill>
                        <a:latin typeface="Cambria Math" pitchFamily="34" charset="0"/>
                        <a:ea typeface="Cambria Math" pitchFamily="34" charset="-122"/>
                        <a:cs typeface="Cambria Math" pitchFamily="34" charset="-120"/>
                      </a:rPr>
                      <m:t>=</m:t>
                    </m:r>
                    <m:sSubSup>
                      <m:sSubSupPr>
                        <m:ctrlPr>
                          <a:rPr lang="en-US" altLang="zh-CN" sz="2200" b="0" i="1" smtClean="0">
                            <a:solidFill>
                              <a:srgbClr val="6565FF"/>
                            </a:solidFill>
                            <a:latin typeface="Cambria Math" panose="02040503050406030204" pitchFamily="18" charset="0"/>
                            <a:ea typeface="Cambria Math" pitchFamily="34" charset="-122"/>
                            <a:cs typeface="Cambria Math" pitchFamily="34" charset="-120"/>
                          </a:rPr>
                        </m:ctrlPr>
                      </m:sSubSupPr>
                      <m:e>
                        <m:r>
                          <a:rPr lang="en-US" altLang="zh-CN" sz="2200" b="0" i="0">
                            <a:solidFill>
                              <a:srgbClr val="6565FF"/>
                            </a:solidFill>
                            <a:latin typeface="Cambria Math" pitchFamily="34" charset="0"/>
                            <a:ea typeface="Cambria Math" pitchFamily="34" charset="-122"/>
                            <a:cs typeface="Cambria Math" pitchFamily="34" charset="-120"/>
                          </a:rPr>
                          <m:t>𝐶</m:t>
                        </m:r>
                      </m:e>
                      <m:sub>
                        <m:r>
                          <a:rPr lang="en-US" altLang="zh-CN" sz="2200" b="0" i="0">
                            <a:solidFill>
                              <a:srgbClr val="6565FF"/>
                            </a:solidFill>
                            <a:latin typeface="Cambria Math" pitchFamily="34" charset="0"/>
                            <a:ea typeface="Cambria Math" pitchFamily="34" charset="-122"/>
                            <a:cs typeface="Cambria Math" pitchFamily="34" charset="-120"/>
                          </a:rPr>
                          <m:t>𝑛</m:t>
                        </m:r>
                      </m:sub>
                      <m:sup>
                        <m:r>
                          <a:rPr lang="en-US" altLang="zh-CN" sz="2200" b="0" i="0">
                            <a:solidFill>
                              <a:srgbClr val="6565FF"/>
                            </a:solidFill>
                            <a:latin typeface="Cambria Math" pitchFamily="34" charset="0"/>
                            <a:ea typeface="Cambria Math" pitchFamily="34" charset="-122"/>
                            <a:cs typeface="Cambria Math" pitchFamily="34" charset="-120"/>
                          </a:rPr>
                          <m:t>𝑟</m:t>
                        </m:r>
                      </m:sup>
                    </m:sSubSup>
                    <m:sSup>
                      <m:sSupPr>
                        <m:ctrlPr>
                          <a:rPr lang="en-US" altLang="zh-CN" sz="2200" b="0" i="1" dirty="0" smtClean="0">
                            <a:solidFill>
                              <a:srgbClr val="6565FF"/>
                            </a:solidFill>
                            <a:latin typeface="Cambria Math" panose="02040503050406030204" pitchFamily="18" charset="0"/>
                            <a:ea typeface="微软雅黑" pitchFamily="34" charset="-122"/>
                            <a:cs typeface="Times New Roman" pitchFamily="34" charset="-120"/>
                          </a:rPr>
                        </m:ctrlPr>
                      </m:sSupPr>
                      <m:e>
                        <m:r>
                          <a:rPr lang="en-US" altLang="zh-CN" sz="2200" b="0" i="0">
                            <a:solidFill>
                              <a:srgbClr val="6565FF"/>
                            </a:solidFill>
                            <a:latin typeface="Cambria Math" pitchFamily="34" charset="0"/>
                            <a:ea typeface="Cambria Math" pitchFamily="34" charset="-122"/>
                            <a:cs typeface="Cambria Math" pitchFamily="34" charset="-120"/>
                          </a:rPr>
                          <m:t>𝑎</m:t>
                        </m:r>
                      </m:e>
                      <m:sup>
                        <m:r>
                          <a:rPr lang="en-US" altLang="zh-CN" sz="2200" b="0" i="0">
                            <a:solidFill>
                              <a:srgbClr val="6565FF"/>
                            </a:solidFill>
                            <a:latin typeface="Cambria Math" pitchFamily="34" charset="0"/>
                            <a:ea typeface="Cambria Math" pitchFamily="34" charset="-122"/>
                            <a:cs typeface="Cambria Math" pitchFamily="34" charset="-120"/>
                          </a:rPr>
                          <m:t>𝑛</m:t>
                        </m:r>
                        <m:r>
                          <a:rPr lang="en-US" altLang="zh-CN" sz="2200" b="0" i="0">
                            <a:solidFill>
                              <a:srgbClr val="6565FF"/>
                            </a:solidFill>
                            <a:latin typeface="Cambria Math" pitchFamily="34" charset="0"/>
                            <a:ea typeface="Cambria Math" pitchFamily="34" charset="-122"/>
                            <a:cs typeface="Cambria Math" pitchFamily="34" charset="-120"/>
                          </a:rPr>
                          <m:t>−</m:t>
                        </m:r>
                        <m:r>
                          <a:rPr lang="en-US" altLang="zh-CN" sz="2200" b="0" i="0">
                            <a:solidFill>
                              <a:srgbClr val="6565FF"/>
                            </a:solidFill>
                            <a:latin typeface="Cambria Math" pitchFamily="34" charset="0"/>
                            <a:ea typeface="Cambria Math" pitchFamily="34" charset="-122"/>
                            <a:cs typeface="Cambria Math" pitchFamily="34" charset="-120"/>
                          </a:rPr>
                          <m:t>𝑟</m:t>
                        </m:r>
                      </m:sup>
                    </m:sSup>
                    <m:sSup>
                      <m:sSupPr>
                        <m:ctrlPr>
                          <a:rPr lang="en-US" altLang="zh-CN" sz="2200" b="0" i="1" dirty="0" smtClean="0">
                            <a:solidFill>
                              <a:srgbClr val="6565FF"/>
                            </a:solidFill>
                            <a:latin typeface="Cambria Math" panose="02040503050406030204" pitchFamily="18" charset="0"/>
                            <a:ea typeface="微软雅黑" pitchFamily="34" charset="-122"/>
                            <a:cs typeface="Times New Roman" pitchFamily="34" charset="-120"/>
                          </a:rPr>
                        </m:ctrlPr>
                      </m:sSupPr>
                      <m:e>
                        <m:r>
                          <a:rPr lang="en-US" altLang="zh-CN" sz="2200" b="0" i="0">
                            <a:solidFill>
                              <a:srgbClr val="6565FF"/>
                            </a:solidFill>
                            <a:latin typeface="Cambria Math" pitchFamily="34" charset="0"/>
                            <a:ea typeface="Cambria Math" pitchFamily="34" charset="-122"/>
                            <a:cs typeface="Cambria Math" pitchFamily="34" charset="-120"/>
                          </a:rPr>
                          <m:t>𝑏</m:t>
                        </m:r>
                      </m:e>
                      <m:sup>
                        <m:r>
                          <a:rPr lang="en-US" altLang="zh-CN" sz="2200" b="0" i="0">
                            <a:solidFill>
                              <a:srgbClr val="6565FF"/>
                            </a:solidFill>
                            <a:latin typeface="Cambria Math" pitchFamily="34" charset="0"/>
                            <a:ea typeface="Cambria Math" pitchFamily="34" charset="-122"/>
                            <a:cs typeface="Cambria Math" pitchFamily="34" charset="-120"/>
                          </a:rPr>
                          <m:t>𝑟</m:t>
                        </m:r>
                      </m:sup>
                    </m:sSup>
                  </m:oMath>
                </a14:m>
                <a:r>
                  <a:rPr lang="en-US" altLang="zh-CN" sz="2200" b="0" i="0" dirty="0">
                    <a:solidFill>
                      <a:srgbClr val="6565FF"/>
                    </a:solidFill>
                    <a:latin typeface="Times New Roman" pitchFamily="34" charset="0"/>
                    <a:ea typeface="微软雅黑" pitchFamily="34" charset="-122"/>
                    <a:cs typeface="Times New Roman" pitchFamily="34" charset="-120"/>
                  </a:rPr>
                  <a:t>看成第</a:t>
                </a:r>
                <a14:m>
                  <m:oMath xmlns:m="http://schemas.openxmlformats.org/officeDocument/2006/math">
                    <m:r>
                      <a:rPr lang="en-US" altLang="zh-CN" sz="2200" b="0" i="0" smtClean="0">
                        <a:solidFill>
                          <a:srgbClr val="6565FF"/>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项致错</a:t>
                </a:r>
                <a:endParaRPr lang="en-US" altLang="zh-CN" sz="2200" dirty="0">
                  <a:solidFill>
                    <a:srgbClr val="6565FF"/>
                  </a:solidFill>
                </a:endParaRPr>
              </a:p>
            </p:txBody>
          </p:sp>
        </mc:Choice>
        <mc:Fallback xmlns="">
          <p:sp>
            <p:nvSpPr>
              <p:cNvPr id="2" name="C_5_BD#7f0ee7b30?vcp=1&amp;pid=ea13e3f69&amp;color=101,101,255&amp;vtp=1&amp;bt=1&amp;bbb=1"/>
              <p:cNvSpPr>
                <a:spLocks noRot="1" noChangeAspect="1" noMove="1" noResize="1" noEditPoints="1" noAdjustHandles="1" noChangeArrowheads="1" noChangeShapeType="1" noTextEdit="1"/>
              </p:cNvSpPr>
              <p:nvPr/>
            </p:nvSpPr>
            <p:spPr>
              <a:xfrm>
                <a:off x="539496" y="828000"/>
                <a:ext cx="11109960" cy="703072"/>
              </a:xfrm>
              <a:prstGeom prst="rect">
                <a:avLst/>
              </a:prstGeom>
              <a:blipFill>
                <a:blip r:embed="rId3"/>
                <a:stretch>
                  <a:fillRect l="-153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BD.5_1#0a330a3cf?vaa=1&amp;vcp=1&amp;vop=1&amp;pid=7f0ee7b30&amp;color=36,64,97&amp;vtp=1&amp;bbb=1"/>
              <p:cNvSpPr/>
              <p:nvPr/>
            </p:nvSpPr>
            <p:spPr>
              <a:xfrm>
                <a:off x="539496" y="1323626"/>
                <a:ext cx="11109960" cy="36131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的展开式的第</a:t>
                </a:r>
                <a:r>
                  <a:rPr lang="en-US" altLang="zh-CN" sz="1800" b="0" i="0">
                    <a:solidFill>
                      <a:srgbClr val="244061"/>
                    </a:solidFill>
                    <a:latin typeface="Times New Roman" pitchFamily="34" charset="0"/>
                    <a:ea typeface="微软雅黑" pitchFamily="34" charset="-122"/>
                    <a:cs typeface="Times New Roman" pitchFamily="34" charset="-120"/>
                  </a:rPr>
                  <a:t>3项是</a:t>
                </a:r>
                <a:r>
                  <a:rPr lang="en-US" altLang="zh-CN" sz="1800" i="0">
                    <a:solidFill>
                      <a:srgbClr val="244061"/>
                    </a:solidFill>
                    <a:latin typeface="SimSun" pitchFamily="34" charset="0"/>
                    <a:ea typeface="SimSun" pitchFamily="34" charset="-122"/>
                    <a:cs typeface="SimSun" pitchFamily="34" charset="-120"/>
                  </a:rPr>
                  <a:t>________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B_6_BD.5_1#0a330a3cf?vaa=1&amp;vcp=1&amp;vop=1&amp;pid=7f0ee7b30&amp;color=36,64,97&amp;vtp=1&amp;bbb=1"/>
              <p:cNvSpPr>
                <a:spLocks noRot="1" noChangeAspect="1" noMove="1" noResize="1" noEditPoints="1" noAdjustHandles="1" noChangeArrowheads="1" noChangeShapeType="1" noTextEdit="1"/>
              </p:cNvSpPr>
              <p:nvPr/>
            </p:nvSpPr>
            <p:spPr>
              <a:xfrm>
                <a:off x="539496" y="1323626"/>
                <a:ext cx="11109960" cy="361315"/>
              </a:xfrm>
              <a:prstGeom prst="rect">
                <a:avLst/>
              </a:prstGeom>
              <a:blipFill>
                <a:blip r:embed="rId4"/>
                <a:stretch>
                  <a:fillRect t="-3390"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N.7_1#0a330a3cf.blank?vaa=1&amp;vcp=1&amp;vop=1&amp;pid=7f0ee7b30&amp;color=36,64,97&amp;vpa=2&amp;vtp=1&amp;bbb=1"/>
              <p:cNvSpPr/>
              <p:nvPr/>
            </p:nvSpPr>
            <p:spPr>
              <a:xfrm>
                <a:off x="4387278" y="1363241"/>
                <a:ext cx="858584" cy="269875"/>
              </a:xfrm>
              <a:prstGeom prst="rect">
                <a:avLst/>
              </a:prstGeom>
              <a:noFill/>
              <a:ln/>
            </p:spPr>
            <p:txBody>
              <a:bodyPr wrap="none" lIns="0" tIns="0" rIns="0" bIns="0" rtlCol="0" anchor="t"/>
              <a:lstStyle/>
              <a:p>
                <a:pPr algn="ctr" latinLnBrk="1">
                  <a:lnSpc>
                    <a:spcPts val="23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40</m:t>
                    </m:r>
                    <m:sSup>
                      <m:sSup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3</m:t>
                        </m:r>
                      </m:sup>
                    </m:sSup>
                    <m:sSup>
                      <m:sSup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𝑦</m:t>
                        </m:r>
                      </m:e>
                      <m:sup>
                        <m:r>
                          <a:rPr lang="en-US" altLang="zh-CN"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6_AN.7_1#0a330a3cf.blank?vaa=1&amp;vcp=1&amp;vop=1&amp;pid=7f0ee7b30&amp;color=36,64,97&amp;vpa=2&amp;vtp=1&amp;bbb=1"/>
              <p:cNvSpPr>
                <a:spLocks noRot="1" noChangeAspect="1" noMove="1" noResize="1" noEditPoints="1" noAdjustHandles="1" noChangeArrowheads="1" noChangeShapeType="1" noTextEdit="1"/>
              </p:cNvSpPr>
              <p:nvPr/>
            </p:nvSpPr>
            <p:spPr>
              <a:xfrm>
                <a:off x="4387278" y="1363241"/>
                <a:ext cx="858584" cy="269875"/>
              </a:xfrm>
              <a:prstGeom prst="rect">
                <a:avLst/>
              </a:prstGeom>
              <a:blipFill>
                <a:blip r:embed="rId5"/>
                <a:stretch>
                  <a:fillRect l="-3546" b="-3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EX.6_1#0a330a3cf?vaa=1&amp;vcp=1&amp;vop=1&amp;pid=7f0ee7b30&amp;color=36,64,97&amp;vtp=1&amp;bbb=1"/>
              <p:cNvSpPr/>
              <p:nvPr/>
            </p:nvSpPr>
            <p:spPr>
              <a:xfrm>
                <a:off x="539496" y="1697442"/>
                <a:ext cx="11109960" cy="794385"/>
              </a:xfrm>
              <a:prstGeom prst="rect">
                <a:avLst/>
              </a:prstGeom>
              <a:noFill/>
              <a:ln/>
            </p:spPr>
            <p:txBody>
              <a:bodyPr wrap="none" lIns="0" tIns="0" rIns="0" bIns="0" rtlCol="0" anchor="t"/>
              <a:lstStyle/>
              <a:p>
                <a:pPr algn="l" latinLnBrk="1">
                  <a:lnSpc>
                    <a:spcPts val="34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【错解】</a:t>
                </a:r>
                <a:r>
                  <a:rPr lang="en-US" altLang="zh-CN" sz="1800" b="0" i="0" dirty="0">
                    <a:solidFill>
                      <a:srgbClr val="244061"/>
                    </a:solidFill>
                    <a:latin typeface="Times New Roman" pitchFamily="34" charset="0"/>
                    <a:ea typeface="微软雅黑" pitchFamily="34" charset="-122"/>
                    <a:cs typeface="Times New Roman" pitchFamily="34" charset="-120"/>
                  </a:rPr>
                  <a:t>展开式的第3项为</a:t>
                </a:r>
                <a14:m>
                  <m:oMath xmlns:m="http://schemas.openxmlformats.org/officeDocument/2006/math">
                    <m:sSubSup>
                      <m:sSubSup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5</m:t>
                        </m:r>
                      </m:sub>
                      <m:sup>
                        <m:r>
                          <a:rPr lang="en-US" altLang="zh-CN" sz="1800" b="0" i="0">
                            <a:solidFill>
                              <a:srgbClr val="244061"/>
                            </a:solidFill>
                            <a:latin typeface="Cambria Math" pitchFamily="34" charset="0"/>
                            <a:ea typeface="Cambria Math" pitchFamily="34" charset="-122"/>
                            <a:cs typeface="Cambria Math" pitchFamily="34" charset="-120"/>
                          </a:rPr>
                          <m:t>3</m:t>
                        </m:r>
                      </m:sup>
                    </m:sSubSup>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=80</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𝑦</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a:p>
                <a:pPr latinLnBrk="1">
                  <a:lnSpc>
                    <a:spcPts val="32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正解】</a:t>
                </a:r>
                <a:r>
                  <a:rPr lang="en-US" altLang="zh-CN" sz="1800" b="0" i="0" dirty="0">
                    <a:solidFill>
                      <a:srgbClr val="244061"/>
                    </a:solidFill>
                    <a:latin typeface="Times New Roman" pitchFamily="34" charset="0"/>
                    <a:ea typeface="微软雅黑" pitchFamily="34" charset="-122"/>
                    <a:cs typeface="Times New Roman" pitchFamily="34" charset="-120"/>
                  </a:rPr>
                  <a:t>展开式的第3项为</a:t>
                </a:r>
                <a14:m>
                  <m:oMath xmlns:m="http://schemas.openxmlformats.org/officeDocument/2006/math">
                    <m:sSubSup>
                      <m:sSubSup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5</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=40</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𝑦</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5" name="QB_6_EX.6_1#0a330a3cf?vaa=1&amp;vcp=1&amp;vop=1&amp;pid=7f0ee7b30&amp;color=36,64,97&amp;vtp=1&amp;bbb=1"/>
              <p:cNvSpPr>
                <a:spLocks noRot="1" noChangeAspect="1" noMove="1" noResize="1" noEditPoints="1" noAdjustHandles="1" noChangeArrowheads="1" noChangeShapeType="1" noTextEdit="1"/>
              </p:cNvSpPr>
              <p:nvPr/>
            </p:nvSpPr>
            <p:spPr>
              <a:xfrm>
                <a:off x="539496" y="1697442"/>
                <a:ext cx="11109960" cy="794385"/>
              </a:xfrm>
              <a:prstGeom prst="rect">
                <a:avLst/>
              </a:prstGeom>
              <a:blipFill>
                <a:blip r:embed="rId6"/>
                <a:stretch>
                  <a:fillRect b="-1755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ad002032c?vcp=1&amp;pid=7f0ee7b30&amp;color=36,64,97&amp;vtp=1&amp;bt=1&amp;bbb=1"/>
              <p:cNvSpPr/>
              <p:nvPr/>
            </p:nvSpPr>
            <p:spPr>
              <a:xfrm>
                <a:off x="539496" y="3354755"/>
                <a:ext cx="11109960" cy="360680"/>
              </a:xfrm>
              <a:prstGeom prst="rect">
                <a:avLst/>
              </a:prstGeom>
              <a:noFill/>
              <a:ln/>
            </p:spPr>
            <p:txBody>
              <a:bodyPr wrap="none" lIns="0" tIns="0" rIns="0" bIns="0" rtlCol="0" anchor="t"/>
              <a:lstStyle/>
              <a:p>
                <a:pPr algn="l" latinLnBrk="1">
                  <a:lnSpc>
                    <a:spcPts val="3200"/>
                  </a:lnSpc>
                </a:pPr>
                <a:r>
                  <a:rPr lang="en-US" altLang="zh-CN" sz="1800" b="0" i="0">
                    <a:solidFill>
                      <a:srgbClr val="244061"/>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𝑛</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的二项展开式的通项</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𝑇</m:t>
                        </m:r>
                      </m:e>
                      <m:sub>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𝑛</m:t>
                        </m:r>
                      </m:sub>
                      <m:sup>
                        <m:r>
                          <a:rPr lang="en-US" altLang="zh-CN" sz="1800" b="0" i="0">
                            <a:solidFill>
                              <a:srgbClr val="244061"/>
                            </a:solidFill>
                            <a:latin typeface="Cambria Math" pitchFamily="34" charset="0"/>
                            <a:ea typeface="Cambria Math" pitchFamily="34" charset="-122"/>
                            <a:cs typeface="Cambria Math" pitchFamily="34" charset="-120"/>
                          </a:rPr>
                          <m:t>𝑟</m:t>
                        </m:r>
                      </m:sup>
                    </m:sSubSup>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𝑎</m:t>
                        </m:r>
                      </m:e>
                      <m:sup>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𝑟</m:t>
                        </m:r>
                      </m:sup>
                    </m:sSup>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𝑏</m:t>
                        </m:r>
                      </m:e>
                      <m:sup>
                        <m:r>
                          <a:rPr lang="en-US" altLang="zh-CN" sz="1800" b="0" i="0">
                            <a:solidFill>
                              <a:srgbClr val="244061"/>
                            </a:solidFill>
                            <a:latin typeface="Cambria Math" pitchFamily="34" charset="0"/>
                            <a:ea typeface="Cambria Math" pitchFamily="34" charset="-122"/>
                            <a:cs typeface="Cambria Math" pitchFamily="34" charset="-120"/>
                          </a:rPr>
                          <m:t>𝑟</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表示的是展开式的第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项，而不是第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项.</a:t>
                </a:r>
                <a:endParaRPr lang="en-US" altLang="zh-CN" sz="1800" dirty="0"/>
              </a:p>
            </p:txBody>
          </p:sp>
        </mc:Choice>
        <mc:Fallback xmlns="">
          <p:sp>
            <p:nvSpPr>
              <p:cNvPr id="2" name="P_6_BD#ad002032c?vcp=1&amp;pid=7f0ee7b30&amp;color=36,64,97&amp;vtp=1&amp;bt=1&amp;bbb=1"/>
              <p:cNvSpPr>
                <a:spLocks noRot="1" noChangeAspect="1" noMove="1" noResize="1" noEditPoints="1" noAdjustHandles="1" noChangeArrowheads="1" noChangeShapeType="1" noTextEdit="1"/>
              </p:cNvSpPr>
              <p:nvPr/>
            </p:nvSpPr>
            <p:spPr>
              <a:xfrm>
                <a:off x="539496" y="3354755"/>
                <a:ext cx="11109960" cy="360680"/>
              </a:xfrm>
              <a:prstGeom prst="rect">
                <a:avLst/>
              </a:prstGeom>
              <a:blipFill>
                <a:blip r:embed="rId3"/>
                <a:stretch>
                  <a:fillRect b="-40678"/>
                </a:stretch>
              </a:blipFill>
              <a:ln/>
            </p:spPr>
            <p:txBody>
              <a:bodyPr/>
              <a:lstStyle/>
              <a:p>
                <a:r>
                  <a:rPr lang="zh-CN" altLang="en-US">
                    <a:noFill/>
                  </a:rPr>
                  <a:t> </a:t>
                </a:r>
              </a:p>
            </p:txBody>
          </p:sp>
        </mc:Fallback>
      </mc:AlternateContent>
      <p:pic>
        <p:nvPicPr>
          <p:cNvPr id="3" name="P_6_BD#ad002032c?vcp=1&amp;pid=7f0ee7b30&amp;color=36,64,97&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96728" y="3371773"/>
            <a:ext cx="137160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_5_BD#fc73f9f99?vcp=1&amp;pid=ea13e3f69&amp;color=101,101,255&amp;vtp=1&amp;bt=1&amp;bbb=1"/>
              <p:cNvSpPr/>
              <p:nvPr/>
            </p:nvSpPr>
            <p:spPr>
              <a:xfrm>
                <a:off x="539496" y="828000"/>
                <a:ext cx="11109960" cy="703072"/>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易错点3</a:t>
                </a:r>
                <a:r>
                  <a:rPr lang="en-US" altLang="zh-CN" sz="2200" b="0" i="0" dirty="0">
                    <a:solidFill>
                      <a:srgbClr val="6565FF"/>
                    </a:solidFill>
                    <a:latin typeface="SimSun" pitchFamily="34" charset="0"/>
                    <a:ea typeface="SimSun" pitchFamily="34" charset="-122"/>
                    <a:cs typeface="SimSun" pitchFamily="34" charset="-120"/>
                  </a:rPr>
                  <a:t> </a:t>
                </a:r>
                <a14:m>
                  <m:oMath xmlns:m="http://schemas.openxmlformats.org/officeDocument/2006/math">
                    <m:r>
                      <a:rPr lang="en-US" altLang="zh-CN" sz="2200" b="0" i="0" smtClean="0">
                        <a:solidFill>
                          <a:srgbClr val="6565FF"/>
                        </a:solidFill>
                        <a:latin typeface="Cambria Math" pitchFamily="34" charset="0"/>
                        <a:ea typeface="Cambria Math" pitchFamily="34" charset="-122"/>
                        <a:cs typeface="Cambria Math" pitchFamily="34" charset="-120"/>
                      </a:rPr>
                      <m:t>(</m:t>
                    </m:r>
                    <m:r>
                      <a:rPr lang="en-US" altLang="zh-CN" sz="2200" b="0" i="0" smtClean="0">
                        <a:solidFill>
                          <a:srgbClr val="6565FF"/>
                        </a:solidFill>
                        <a:latin typeface="Cambria Math" pitchFamily="34" charset="0"/>
                        <a:ea typeface="Cambria Math" pitchFamily="34" charset="-122"/>
                        <a:cs typeface="Cambria Math" pitchFamily="34" charset="-120"/>
                      </a:rPr>
                      <m:t>𝑎</m:t>
                    </m:r>
                    <m:r>
                      <a:rPr lang="en-US" altLang="zh-CN" sz="2200" b="0" i="0" smtClean="0">
                        <a:solidFill>
                          <a:srgbClr val="6565FF"/>
                        </a:solidFill>
                        <a:latin typeface="Cambria Math" pitchFamily="34" charset="0"/>
                        <a:ea typeface="Cambria Math" pitchFamily="34" charset="-122"/>
                        <a:cs typeface="Cambria Math" pitchFamily="34" charset="-120"/>
                      </a:rPr>
                      <m:t>−</m:t>
                    </m:r>
                    <m:r>
                      <a:rPr lang="en-US" altLang="zh-CN" sz="2200" b="0" i="0" smtClean="0">
                        <a:solidFill>
                          <a:srgbClr val="6565FF"/>
                        </a:solidFill>
                        <a:latin typeface="Cambria Math" pitchFamily="34" charset="0"/>
                        <a:ea typeface="Cambria Math" pitchFamily="34" charset="-122"/>
                        <a:cs typeface="Cambria Math" pitchFamily="34" charset="-120"/>
                      </a:rPr>
                      <m:t>𝑏</m:t>
                    </m:r>
                    <m:sSup>
                      <m:sSupPr>
                        <m:ctrlPr>
                          <a:rPr lang="en-US" altLang="zh-CN" sz="2200" b="0" i="1" dirty="0" smtClean="0">
                            <a:solidFill>
                              <a:srgbClr val="6565FF"/>
                            </a:solidFill>
                            <a:latin typeface="Cambria Math" panose="02040503050406030204" pitchFamily="18" charset="0"/>
                            <a:ea typeface="微软雅黑" pitchFamily="34" charset="-122"/>
                            <a:cs typeface="Times New Roman" pitchFamily="34" charset="-120"/>
                          </a:rPr>
                        </m:ctrlPr>
                      </m:sSupPr>
                      <m:e>
                        <m:r>
                          <a:rPr lang="en-US" altLang="zh-CN" sz="2200" b="0" i="0">
                            <a:solidFill>
                              <a:srgbClr val="6565FF"/>
                            </a:solidFill>
                            <a:latin typeface="Cambria Math" pitchFamily="34" charset="0"/>
                            <a:ea typeface="Cambria Math" pitchFamily="34" charset="-122"/>
                            <a:cs typeface="Cambria Math" pitchFamily="34" charset="-120"/>
                          </a:rPr>
                          <m:t>)</m:t>
                        </m:r>
                      </m:e>
                      <m:sup>
                        <m:r>
                          <a:rPr lang="en-US" altLang="zh-CN" sz="2200" b="0" i="0">
                            <a:solidFill>
                              <a:srgbClr val="6565FF"/>
                            </a:solidFill>
                            <a:latin typeface="Cambria Math" pitchFamily="34" charset="0"/>
                            <a:ea typeface="Cambria Math" pitchFamily="34" charset="-122"/>
                            <a:cs typeface="Cambria Math" pitchFamily="34" charset="-120"/>
                          </a:rPr>
                          <m:t>𝑛</m:t>
                        </m:r>
                      </m:sup>
                    </m:sSup>
                  </m:oMath>
                </a14:m>
                <a:r>
                  <a:rPr lang="en-US" altLang="zh-CN" sz="2200" b="0" i="0" dirty="0">
                    <a:solidFill>
                      <a:srgbClr val="6565FF"/>
                    </a:solidFill>
                    <a:latin typeface="Times New Roman" pitchFamily="34" charset="0"/>
                    <a:ea typeface="微软雅黑" pitchFamily="34" charset="-122"/>
                    <a:cs typeface="Times New Roman" pitchFamily="34" charset="-120"/>
                  </a:rPr>
                  <a:t>的展开式中遗漏</a:t>
                </a:r>
                <a14:m>
                  <m:oMath xmlns:m="http://schemas.openxmlformats.org/officeDocument/2006/math">
                    <m:r>
                      <a:rPr lang="en-US" altLang="zh-CN" sz="2200" b="0" i="0" smtClean="0">
                        <a:solidFill>
                          <a:srgbClr val="6565FF"/>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的负号致错</a:t>
                </a:r>
                <a:endParaRPr lang="en-US" altLang="zh-CN" sz="2200" dirty="0">
                  <a:solidFill>
                    <a:srgbClr val="6565FF"/>
                  </a:solidFill>
                </a:endParaRPr>
              </a:p>
            </p:txBody>
          </p:sp>
        </mc:Choice>
        <mc:Fallback xmlns="">
          <p:sp>
            <p:nvSpPr>
              <p:cNvPr id="2" name="C_5_BD#fc73f9f99?vcp=1&amp;pid=ea13e3f69&amp;color=101,101,255&amp;vtp=1&amp;bt=1&amp;bbb=1"/>
              <p:cNvSpPr>
                <a:spLocks noRot="1" noChangeAspect="1" noMove="1" noResize="1" noEditPoints="1" noAdjustHandles="1" noChangeArrowheads="1" noChangeShapeType="1" noTextEdit="1"/>
              </p:cNvSpPr>
              <p:nvPr/>
            </p:nvSpPr>
            <p:spPr>
              <a:xfrm>
                <a:off x="539496" y="828000"/>
                <a:ext cx="11109960" cy="703072"/>
              </a:xfrm>
              <a:prstGeom prst="rect">
                <a:avLst/>
              </a:prstGeom>
              <a:blipFill>
                <a:blip r:embed="rId3"/>
                <a:stretch>
                  <a:fillRect l="-153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BD.9_1#a1cb019b5?vaa=1&amp;vcp=1&amp;vop=1&amp;pid=fc73f9f99&amp;color=36,64,97&amp;vtp=1&amp;bbb=1"/>
              <p:cNvSpPr/>
              <p:nvPr/>
            </p:nvSpPr>
            <p:spPr>
              <a:xfrm>
                <a:off x="539496" y="1323626"/>
                <a:ext cx="11109960" cy="36131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的展开式的第</a:t>
                </a:r>
                <a:r>
                  <a:rPr lang="en-US" altLang="zh-CN" sz="1800" b="0" i="0">
                    <a:solidFill>
                      <a:srgbClr val="244061"/>
                    </a:solidFill>
                    <a:latin typeface="Times New Roman" pitchFamily="34" charset="0"/>
                    <a:ea typeface="微软雅黑" pitchFamily="34" charset="-122"/>
                    <a:cs typeface="Times New Roman" pitchFamily="34" charset="-120"/>
                  </a:rPr>
                  <a:t>4项是</a:t>
                </a:r>
                <a:r>
                  <a:rPr lang="en-US" altLang="zh-CN" sz="1800" i="0">
                    <a:solidFill>
                      <a:srgbClr val="244061"/>
                    </a:solidFill>
                    <a:latin typeface="SimSun" pitchFamily="34" charset="0"/>
                    <a:ea typeface="SimSun" pitchFamily="34" charset="-122"/>
                    <a:cs typeface="SimSun" pitchFamily="34" charset="-120"/>
                  </a:rPr>
                  <a:t>_________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B_6_BD.9_1#a1cb019b5?vaa=1&amp;vcp=1&amp;vop=1&amp;pid=fc73f9f99&amp;color=36,64,97&amp;vtp=1&amp;bbb=1"/>
              <p:cNvSpPr>
                <a:spLocks noRot="1" noChangeAspect="1" noMove="1" noResize="1" noEditPoints="1" noAdjustHandles="1" noChangeArrowheads="1" noChangeShapeType="1" noTextEdit="1"/>
              </p:cNvSpPr>
              <p:nvPr/>
            </p:nvSpPr>
            <p:spPr>
              <a:xfrm>
                <a:off x="539496" y="1323626"/>
                <a:ext cx="11109960" cy="361315"/>
              </a:xfrm>
              <a:prstGeom prst="rect">
                <a:avLst/>
              </a:prstGeom>
              <a:blipFill>
                <a:blip r:embed="rId4"/>
                <a:stretch>
                  <a:fillRect t="-3390"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N.11_1#a1cb019b5.blank?vaa=1&amp;vcp=1&amp;vop=1&amp;pid=fc73f9f99&amp;color=36,64,97&amp;vpa=3&amp;vtp=1&amp;bbb=1"/>
              <p:cNvSpPr/>
              <p:nvPr/>
            </p:nvSpPr>
            <p:spPr>
              <a:xfrm>
                <a:off x="4361878" y="1363241"/>
                <a:ext cx="1030034" cy="269875"/>
              </a:xfrm>
              <a:prstGeom prst="rect">
                <a:avLst/>
              </a:prstGeom>
              <a:noFill/>
              <a:ln/>
            </p:spPr>
            <p:txBody>
              <a:bodyPr wrap="none" lIns="0" tIns="0" rIns="0" bIns="0" rtlCol="0" anchor="t"/>
              <a:lstStyle/>
              <a:p>
                <a:pPr algn="ctr" latinLnBrk="1">
                  <a:lnSpc>
                    <a:spcPts val="23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−80</m:t>
                    </m:r>
                    <m:sSup>
                      <m:sSup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2</m:t>
                        </m:r>
                      </m:sup>
                    </m:sSup>
                    <m:sSup>
                      <m:sSup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𝑦</m:t>
                        </m:r>
                      </m:e>
                      <m:sup>
                        <m:r>
                          <a:rPr lang="en-US" altLang="zh-CN"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6_AN.11_1#a1cb019b5.blank?vaa=1&amp;vcp=1&amp;vop=1&amp;pid=fc73f9f99&amp;color=36,64,97&amp;vpa=3&amp;vtp=1&amp;bbb=1"/>
              <p:cNvSpPr>
                <a:spLocks noRot="1" noChangeAspect="1" noMove="1" noResize="1" noEditPoints="1" noAdjustHandles="1" noChangeArrowheads="1" noChangeShapeType="1" noTextEdit="1"/>
              </p:cNvSpPr>
              <p:nvPr/>
            </p:nvSpPr>
            <p:spPr>
              <a:xfrm>
                <a:off x="4361878" y="1363241"/>
                <a:ext cx="1030034" cy="269875"/>
              </a:xfrm>
              <a:prstGeom prst="rect">
                <a:avLst/>
              </a:prstGeom>
              <a:blipFill>
                <a:blip r:embed="rId5"/>
                <a:stretch>
                  <a:fillRect b="-3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EX.10_1#a1cb019b5?vaa=1&amp;vcp=1&amp;vop=1&amp;pid=fc73f9f99&amp;color=36,64,97&amp;vtp=1&amp;bbb=1"/>
              <p:cNvSpPr/>
              <p:nvPr/>
            </p:nvSpPr>
            <p:spPr>
              <a:xfrm>
                <a:off x="539496" y="1697442"/>
                <a:ext cx="11109960" cy="794639"/>
              </a:xfrm>
              <a:prstGeom prst="rect">
                <a:avLst/>
              </a:prstGeom>
              <a:noFill/>
              <a:ln/>
            </p:spPr>
            <p:txBody>
              <a:bodyPr wrap="none" lIns="0" tIns="0" rIns="0" bIns="0" rtlCol="0" anchor="t"/>
              <a:lstStyle/>
              <a:p>
                <a:pPr algn="l" latinLnBrk="1">
                  <a:lnSpc>
                    <a:spcPts val="34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【错解】</a:t>
                </a:r>
                <a:r>
                  <a:rPr lang="en-US" altLang="zh-CN" sz="1800" b="0" i="0" dirty="0">
                    <a:solidFill>
                      <a:srgbClr val="244061"/>
                    </a:solidFill>
                    <a:latin typeface="Times New Roman" pitchFamily="34" charset="0"/>
                    <a:ea typeface="微软雅黑" pitchFamily="34" charset="-122"/>
                    <a:cs typeface="Times New Roman" pitchFamily="34" charset="-120"/>
                  </a:rPr>
                  <a:t>展开式的第4项为</a:t>
                </a:r>
                <a14:m>
                  <m:oMath xmlns:m="http://schemas.openxmlformats.org/officeDocument/2006/math">
                    <m:sSubSup>
                      <m:sSubSup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5</m:t>
                        </m:r>
                      </m:sub>
                      <m:sup>
                        <m:r>
                          <a:rPr lang="en-US" altLang="zh-CN" sz="1800" b="0" i="0">
                            <a:solidFill>
                              <a:srgbClr val="244061"/>
                            </a:solidFill>
                            <a:latin typeface="Cambria Math" pitchFamily="34" charset="0"/>
                            <a:ea typeface="Cambria Math" pitchFamily="34" charset="-122"/>
                            <a:cs typeface="Cambria Math" pitchFamily="34" charset="-120"/>
                          </a:rPr>
                          <m:t>3</m:t>
                        </m:r>
                      </m:sup>
                    </m:sSubSup>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=80</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𝑦</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a:p>
                <a:pPr latinLnBrk="1">
                  <a:lnSpc>
                    <a:spcPts val="32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正解】</a:t>
                </a:r>
                <a:r>
                  <a:rPr lang="en-US" altLang="zh-CN" sz="1800" b="0" i="0" dirty="0">
                    <a:solidFill>
                      <a:srgbClr val="244061"/>
                    </a:solidFill>
                    <a:latin typeface="Times New Roman" pitchFamily="34" charset="0"/>
                    <a:ea typeface="微软雅黑" pitchFamily="34" charset="-122"/>
                    <a:cs typeface="Times New Roman" pitchFamily="34" charset="-120"/>
                  </a:rPr>
                  <a:t>展开式的第4项为</a:t>
                </a:r>
                <a14:m>
                  <m:oMath xmlns:m="http://schemas.openxmlformats.org/officeDocument/2006/math">
                    <m:sSubSup>
                      <m:sSubSup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5</m:t>
                        </m:r>
                      </m:sub>
                      <m:sup>
                        <m:r>
                          <a:rPr lang="en-US" altLang="zh-CN" sz="1800" b="0" i="0">
                            <a:solidFill>
                              <a:srgbClr val="244061"/>
                            </a:solidFill>
                            <a:latin typeface="Cambria Math" pitchFamily="34" charset="0"/>
                            <a:ea typeface="Cambria Math" pitchFamily="34" charset="-122"/>
                            <a:cs typeface="Cambria Math" pitchFamily="34" charset="-120"/>
                          </a:rPr>
                          <m:t>3</m:t>
                        </m:r>
                      </m:sup>
                    </m:sSubSup>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=−80</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𝑦</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5" name="QB_6_EX.10_1#a1cb019b5?vaa=1&amp;vcp=1&amp;vop=1&amp;pid=fc73f9f99&amp;color=36,64,97&amp;vtp=1&amp;bbb=1"/>
              <p:cNvSpPr>
                <a:spLocks noRot="1" noChangeAspect="1" noMove="1" noResize="1" noEditPoints="1" noAdjustHandles="1" noChangeArrowheads="1" noChangeShapeType="1" noTextEdit="1"/>
              </p:cNvSpPr>
              <p:nvPr/>
            </p:nvSpPr>
            <p:spPr>
              <a:xfrm>
                <a:off x="539496" y="1697442"/>
                <a:ext cx="11109960" cy="794639"/>
              </a:xfrm>
              <a:prstGeom prst="rect">
                <a:avLst/>
              </a:prstGeom>
              <a:blipFill>
                <a:blip r:embed="rId6"/>
                <a:stretch>
                  <a:fillRect b="-1755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596fee972?vcp=1&amp;pid=fc73f9f99&amp;color=36,64,97&amp;vtp=1&amp;bt=1&amp;bbb=1"/>
              <p:cNvSpPr/>
              <p:nvPr/>
            </p:nvSpPr>
            <p:spPr>
              <a:xfrm>
                <a:off x="539496" y="3354755"/>
                <a:ext cx="11109960" cy="360680"/>
              </a:xfrm>
              <a:prstGeom prst="rect">
                <a:avLst/>
              </a:prstGeom>
              <a:noFill/>
              <a:ln/>
            </p:spPr>
            <p:txBody>
              <a:bodyPr wrap="none" lIns="0" tIns="0" rIns="0" bIns="0" rtlCol="0" anchor="t"/>
              <a:lstStyle/>
              <a:p>
                <a:pPr algn="l" latinLnBrk="1">
                  <a:lnSpc>
                    <a:spcPts val="3200"/>
                  </a:lnSpc>
                </a:pPr>
                <a:r>
                  <a:rPr lang="en-US" altLang="zh-CN" sz="1800" b="0" i="0">
                    <a:solidFill>
                      <a:srgbClr val="244061"/>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在写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𝑛</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的展开式时要先变形为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再展开.</a:t>
                </a:r>
                <a:endParaRPr lang="en-US" altLang="zh-CN" sz="1800" dirty="0"/>
              </a:p>
            </p:txBody>
          </p:sp>
        </mc:Choice>
        <mc:Fallback xmlns="">
          <p:sp>
            <p:nvSpPr>
              <p:cNvPr id="2" name="P_6_BD#596fee972?vcp=1&amp;pid=fc73f9f99&amp;color=36,64,97&amp;vtp=1&amp;bt=1&amp;bbb=1"/>
              <p:cNvSpPr>
                <a:spLocks noRot="1" noChangeAspect="1" noMove="1" noResize="1" noEditPoints="1" noAdjustHandles="1" noChangeArrowheads="1" noChangeShapeType="1" noTextEdit="1"/>
              </p:cNvSpPr>
              <p:nvPr/>
            </p:nvSpPr>
            <p:spPr>
              <a:xfrm>
                <a:off x="539496" y="3354755"/>
                <a:ext cx="11109960" cy="360680"/>
              </a:xfrm>
              <a:prstGeom prst="rect">
                <a:avLst/>
              </a:prstGeom>
              <a:blipFill>
                <a:blip r:embed="rId3"/>
                <a:stretch>
                  <a:fillRect b="-40678"/>
                </a:stretch>
              </a:blipFill>
              <a:ln/>
            </p:spPr>
            <p:txBody>
              <a:bodyPr/>
              <a:lstStyle/>
              <a:p>
                <a:r>
                  <a:rPr lang="zh-CN" altLang="en-US">
                    <a:noFill/>
                  </a:rPr>
                  <a:t> </a:t>
                </a:r>
              </a:p>
            </p:txBody>
          </p:sp>
        </mc:Fallback>
      </mc:AlternateContent>
      <p:pic>
        <p:nvPicPr>
          <p:cNvPr id="3" name="P_6_BD#596fee972?vcp=1&amp;pid=fc73f9f99&amp;color=36,64,97&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96728" y="3371773"/>
            <a:ext cx="137160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pic>
        <p:nvPicPr>
          <p:cNvPr id="2" name="C_4#36929fb02?vcp=1&amp;pid=ab119beb3&amp;color=36,64,97&amp;tib=255,255,255&amp;vtp=1&amp;bt=1" descr="preencoded.png"/>
          <p:cNvPicPr>
            <a:picLocks noChangeAspect="1"/>
          </p:cNvPicPr>
          <p:nvPr/>
        </p:nvPicPr>
        <p:blipFill>
          <a:blip r:embed="rId3"/>
          <a:stretch>
            <a:fillRect/>
          </a:stretch>
        </p:blipFill>
        <p:spPr>
          <a:xfrm>
            <a:off x="557784" y="828000"/>
            <a:ext cx="493776" cy="521208"/>
          </a:xfrm>
          <a:prstGeom prst="rect">
            <a:avLst/>
          </a:prstGeom>
        </p:spPr>
      </p:pic>
      <p:sp>
        <p:nvSpPr>
          <p:cNvPr id="3" name="C_4_BD#36929fb02?vcp=1&amp;pid=ab119beb3&amp;color=61,88,159&amp;vtp=1&amp;bbb=1"/>
          <p:cNvSpPr/>
          <p:nvPr/>
        </p:nvSpPr>
        <p:spPr>
          <a:xfrm>
            <a:off x="1188720" y="828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p>
        </p:txBody>
      </p:sp>
      <p:sp>
        <p:nvSpPr>
          <p:cNvPr id="4" name="C_5_BD#9ff728096?vcp=1&amp;pid=36929fb02&amp;color=101,101,255&amp;vtp=1&amp;bbb=1"/>
          <p:cNvSpPr/>
          <p:nvPr/>
        </p:nvSpPr>
        <p:spPr>
          <a:xfrm>
            <a:off x="539496" y="14817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二项展开式的正用</a:t>
            </a:r>
            <a:endParaRPr lang="en-US" altLang="zh-CN" sz="2200" dirty="0"/>
          </a:p>
        </p:txBody>
      </p:sp>
      <mc:AlternateContent xmlns:mc="http://schemas.openxmlformats.org/markup-compatibility/2006" xmlns:a14="http://schemas.microsoft.com/office/drawing/2010/main">
        <mc:Choice Requires="a14">
          <p:sp>
            <p:nvSpPr>
              <p:cNvPr id="5" name="QO_6_BD.13_1#75ba520fc?vcp=1&amp;vop=1&amp;pid=9ff728096&amp;color=36,64,97&amp;vtp=1&amp;bbb=1"/>
              <p:cNvSpPr/>
              <p:nvPr/>
            </p:nvSpPr>
            <p:spPr>
              <a:xfrm>
                <a:off x="539496" y="1933281"/>
                <a:ext cx="11109960" cy="570738"/>
              </a:xfrm>
              <a:prstGeom prst="rect">
                <a:avLst/>
              </a:prstGeom>
              <a:noFill/>
              <a:ln/>
            </p:spPr>
            <p:txBody>
              <a:bodyPr wrap="none" lIns="0" tIns="0" rIns="0" bIns="0" rtlCol="0" anchor="t"/>
              <a:lstStyle/>
              <a:p>
                <a:pPr algn="l" latinLnBrk="1">
                  <a:lnSpc>
                    <a:spcPts val="49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𝑥</m:t>
                            </m:r>
                          </m:e>
                        </m:rad>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𝑥</m:t>
                                </m:r>
                              </m:e>
                            </m:rad>
                          </m:den>
                        </m:f>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4</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的展开式.</a:t>
                </a:r>
                <a:endParaRPr lang="en-US" altLang="zh-CN" sz="1800" dirty="0"/>
              </a:p>
            </p:txBody>
          </p:sp>
        </mc:Choice>
        <mc:Fallback xmlns="">
          <p:sp>
            <p:nvSpPr>
              <p:cNvPr id="5" name="QO_6_BD.13_1#75ba520fc?vcp=1&amp;vop=1&amp;pid=9ff728096&amp;color=36,64,97&amp;vtp=1&amp;bbb=1"/>
              <p:cNvSpPr>
                <a:spLocks noRot="1" noChangeAspect="1" noMove="1" noResize="1" noEditPoints="1" noAdjustHandles="1" noChangeArrowheads="1" noChangeShapeType="1" noTextEdit="1"/>
              </p:cNvSpPr>
              <p:nvPr/>
            </p:nvSpPr>
            <p:spPr>
              <a:xfrm>
                <a:off x="539496" y="1933281"/>
                <a:ext cx="11109960" cy="570738"/>
              </a:xfrm>
              <a:prstGeom prst="rect">
                <a:avLst/>
              </a:prstGeom>
              <a:blipFill>
                <a:blip r:embed="rId4"/>
                <a:stretch>
                  <a:fillRect b="-957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AN.14_1#75ba520fc?vcp=1&amp;vop=1&amp;pid=9ff728096&amp;color=36,64,97&amp;vtp=1&amp;bbb=1&amp;hb=1"/>
              <p:cNvSpPr/>
              <p:nvPr/>
            </p:nvSpPr>
            <p:spPr>
              <a:xfrm>
                <a:off x="539496" y="2516211"/>
                <a:ext cx="11109960" cy="3053334"/>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方法一：</a:t>
                </a:r>
              </a:p>
              <a:p>
                <a:pPr latinLnBrk="1">
                  <a:lnSpc>
                    <a:spcPts val="3700"/>
                  </a:lnSpc>
                </a:pP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0</m:t>
                        </m:r>
                      </m:sup>
                    </m:sSubSup>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den>
                    </m:f>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4</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法二</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4</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0</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4</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0</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(16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−32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+24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−8</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5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−2</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3</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r>
                          <a:rPr lang="en-US" altLang="zh-CN" b="0" i="0">
                            <a:solidFill>
                              <a:srgbClr val="6565FF"/>
                            </a:solidFill>
                            <a:latin typeface="Cambria Math" pitchFamily="34" charset="0"/>
                            <a:ea typeface="Cambria Math" pitchFamily="34" charset="-122"/>
                            <a:cs typeface="Cambria Math" pitchFamily="34" charset="-120"/>
                          </a:rPr>
                          <m:t>𝑥</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16</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6_AN.14_1#75ba520fc?vcp=1&amp;vop=1&amp;pid=9ff728096&amp;color=36,64,97&amp;vtp=1&amp;bbb=1&amp;hb=1"/>
              <p:cNvSpPr>
                <a:spLocks noRot="1" noChangeAspect="1" noMove="1" noResize="1" noEditPoints="1" noAdjustHandles="1" noChangeArrowheads="1" noChangeShapeType="1" noTextEdit="1"/>
              </p:cNvSpPr>
              <p:nvPr/>
            </p:nvSpPr>
            <p:spPr>
              <a:xfrm>
                <a:off x="539496" y="2516211"/>
                <a:ext cx="11109960" cy="3053334"/>
              </a:xfrm>
              <a:prstGeom prst="rect">
                <a:avLst/>
              </a:prstGeom>
              <a:blipFill>
                <a:blip r:embed="rId5"/>
                <a:stretch>
                  <a:fillRect l="-1317" r="-549" b="-25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500"/>
                                        <p:tgtEl>
                                          <p:spTgt spid="6">
                                            <p:txEl>
                                              <p:pRg st="5" end="5"/>
                                            </p:txEl>
                                          </p:spTgt>
                                        </p:tgtEl>
                                      </p:cBhvr>
                                    </p:animEffect>
                                    <p:anim calcmode="lin" valueType="num">
                                      <p:cBhvr>
                                        <p:cTn id="38"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5_BD#3e69a6631?vcp=1&amp;pid=36929fb02&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二项展开式的逆用</a:t>
            </a:r>
            <a:endParaRPr lang="en-US" altLang="zh-CN" sz="2200" dirty="0"/>
          </a:p>
        </p:txBody>
      </p:sp>
      <mc:AlternateContent xmlns:mc="http://schemas.openxmlformats.org/markup-compatibility/2006" xmlns:a14="http://schemas.microsoft.com/office/drawing/2010/main">
        <mc:Choice Requires="a14">
          <p:sp>
            <p:nvSpPr>
              <p:cNvPr id="3" name="QO_6_BD.15_1#92824d26b?vcp=1&amp;vop=1&amp;pid=3e69a6631&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计算：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1−3</m:t>
                    </m:r>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𝑛</m:t>
                        </m:r>
                      </m:sub>
                      <m:sup>
                        <m:r>
                          <a:rPr lang="en-US" altLang="zh-CN" sz="1800" b="0" i="0">
                            <a:solidFill>
                              <a:srgbClr val="244061"/>
                            </a:solidFill>
                            <a:latin typeface="Cambria Math" pitchFamily="34" charset="0"/>
                            <a:ea typeface="Cambria Math" pitchFamily="34" charset="-122"/>
                            <a:cs typeface="Cambria Math" pitchFamily="34" charset="-120"/>
                          </a:rPr>
                          <m:t>1</m:t>
                        </m:r>
                      </m:sup>
                    </m:sSubSup>
                    <m:r>
                      <a:rPr lang="en-US" altLang="zh-CN" sz="1800" b="0" i="0">
                        <a:solidFill>
                          <a:srgbClr val="244061"/>
                        </a:solidFill>
                        <a:latin typeface="Cambria Math" pitchFamily="34" charset="0"/>
                        <a:ea typeface="Cambria Math" pitchFamily="34" charset="-122"/>
                        <a:cs typeface="Cambria Math" pitchFamily="34" charset="-120"/>
                      </a:rPr>
                      <m:t>+9</m:t>
                    </m:r>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𝑛</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−27</m:t>
                    </m:r>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𝑛</m:t>
                        </m:r>
                      </m:sub>
                      <m:sup>
                        <m:r>
                          <a:rPr lang="en-US" altLang="zh-CN" sz="1800" b="0" i="0">
                            <a:solidFill>
                              <a:srgbClr val="244061"/>
                            </a:solidFill>
                            <a:latin typeface="Cambria Math" pitchFamily="34" charset="0"/>
                            <a:ea typeface="Cambria Math" pitchFamily="34" charset="-122"/>
                            <a:cs typeface="Cambria Math" pitchFamily="34" charset="-120"/>
                          </a:rPr>
                          <m:t>3</m:t>
                        </m:r>
                      </m:sup>
                    </m:sSubSup>
                    <m:r>
                      <a:rPr lang="en-US" altLang="zh-CN" sz="1800" b="0" i="0">
                        <a:solidFill>
                          <a:srgbClr val="244061"/>
                        </a:solidFill>
                        <a:latin typeface="Cambria Math" pitchFamily="34" charset="0"/>
                        <a:ea typeface="Cambria Math" pitchFamily="34" charset="-122"/>
                        <a:cs typeface="Cambria Math" pitchFamily="34" charset="-120"/>
                      </a:rPr>
                      <m:t>+⋯+(−1</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𝑛</m:t>
                        </m:r>
                      </m:sup>
                    </m:sSup>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3</m:t>
                        </m:r>
                      </m:e>
                      <m:sup>
                        <m:r>
                          <a:rPr lang="en-US" altLang="zh-CN" sz="1800" b="0" i="0">
                            <a:solidFill>
                              <a:srgbClr val="244061"/>
                            </a:solidFill>
                            <a:latin typeface="Cambria Math" pitchFamily="34" charset="0"/>
                            <a:ea typeface="Cambria Math" pitchFamily="34" charset="-122"/>
                            <a:cs typeface="Cambria Math" pitchFamily="34" charset="-120"/>
                          </a:rPr>
                          <m:t>𝑛</m:t>
                        </m:r>
                      </m:sup>
                    </m:sSup>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𝑛</m:t>
                        </m:r>
                      </m:sub>
                      <m:sup>
                        <m:r>
                          <a:rPr lang="en-US" altLang="zh-CN" sz="1800" b="0" i="0">
                            <a:solidFill>
                              <a:srgbClr val="244061"/>
                            </a:solidFill>
                            <a:latin typeface="Cambria Math" pitchFamily="34" charset="0"/>
                            <a:ea typeface="Cambria Math" pitchFamily="34" charset="-122"/>
                            <a:cs typeface="Cambria Math" pitchFamily="34" charset="-120"/>
                          </a:rPr>
                          <m:t>𝑛</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BD.15_1#92824d26b?vcp=1&amp;vop=1&amp;pid=3e69a6631&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EX.16_1#92824d26b?vcp=1&amp;vop=1&amp;pid=3e69a6631&amp;color=36,64,97&amp;vtp=1&amp;bbb=1&amp;hb=1"/>
              <p:cNvSpPr/>
              <p:nvPr/>
            </p:nvSpPr>
            <p:spPr>
              <a:xfrm>
                <a:off x="539496" y="1688171"/>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所给式子中的组合数分别为</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𝑛</m:t>
                        </m:r>
                      </m:sub>
                      <m:sup>
                        <m:r>
                          <a:rPr lang="en-US" altLang="zh-CN" sz="1800" b="0" i="0">
                            <a:solidFill>
                              <a:srgbClr val="244061"/>
                            </a:solidFill>
                            <a:latin typeface="Cambria Math" pitchFamily="34" charset="0"/>
                            <a:ea typeface="Cambria Math" pitchFamily="34" charset="-122"/>
                            <a:cs typeface="Cambria Math" pitchFamily="34" charset="-120"/>
                          </a:rPr>
                          <m:t>1</m:t>
                        </m:r>
                      </m:sup>
                    </m:sSubSup>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𝑛</m:t>
                        </m:r>
                      </m:sub>
                      <m:sup>
                        <m:r>
                          <a:rPr lang="en-US" altLang="zh-CN" sz="1800" b="0" i="0">
                            <a:solidFill>
                              <a:srgbClr val="244061"/>
                            </a:solidFill>
                            <a:latin typeface="Cambria Math" pitchFamily="34" charset="0"/>
                            <a:ea typeface="Cambria Math" pitchFamily="34" charset="-122"/>
                            <a:cs typeface="Cambria Math" pitchFamily="34" charset="-120"/>
                          </a:rPr>
                          <m:t>2</m:t>
                        </m:r>
                      </m:sup>
                    </m:sSubSup>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𝑛</m:t>
                        </m:r>
                      </m:sub>
                      <m:sup>
                        <m:r>
                          <a:rPr lang="en-US" altLang="zh-CN" sz="1800" b="0" i="0">
                            <a:solidFill>
                              <a:srgbClr val="244061"/>
                            </a:solidFill>
                            <a:latin typeface="Cambria Math" pitchFamily="34" charset="0"/>
                            <a:ea typeface="Cambria Math" pitchFamily="34" charset="-122"/>
                            <a:cs typeface="Cambria Math" pitchFamily="34" charset="-120"/>
                          </a:rPr>
                          <m:t>3</m:t>
                        </m:r>
                      </m:sup>
                    </m:sSubSup>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𝑛</m:t>
                        </m:r>
                      </m:sub>
                      <m:sup>
                        <m:r>
                          <a:rPr lang="en-US" altLang="zh-CN" sz="1800" b="0" i="0">
                            <a:solidFill>
                              <a:srgbClr val="244061"/>
                            </a:solidFill>
                            <a:latin typeface="Cambria Math" pitchFamily="34" charset="0"/>
                            <a:ea typeface="Cambria Math" pitchFamily="34" charset="-122"/>
                            <a:cs typeface="Cambria Math" pitchFamily="34" charset="-120"/>
                          </a:rPr>
                          <m:t>𝑛</m:t>
                        </m:r>
                      </m:sup>
                    </m:sSubSup>
                  </m:oMath>
                </a14:m>
                <a:r>
                  <a:rPr lang="en-US" altLang="zh-CN" sz="1800" b="0" i="0" dirty="0">
                    <a:solidFill>
                      <a:srgbClr val="244061"/>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，9，</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−27</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可以看出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(−3</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按升</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幂排列</a:t>
                </a:r>
                <a:r>
                  <a:rPr lang="en-US" altLang="zh-CN" b="0" i="0" dirty="0">
                    <a:solidFill>
                      <a:srgbClr val="244061"/>
                    </a:solidFill>
                    <a:latin typeface="Times New Roman" pitchFamily="34" charset="0"/>
                    <a:ea typeface="微软雅黑" pitchFamily="34" charset="-122"/>
                    <a:cs typeface="Times New Roman" pitchFamily="34" charset="-120"/>
                  </a:rPr>
                  <a:t>，利用二项式定理解决即可．</a:t>
                </a:r>
                <a:endParaRPr lang="en-US" altLang="zh-CN" dirty="0"/>
              </a:p>
            </p:txBody>
          </p:sp>
        </mc:Choice>
        <mc:Fallback xmlns="">
          <p:sp>
            <p:nvSpPr>
              <p:cNvPr id="4" name="QO_6_EX.16_1#92824d26b?vcp=1&amp;vop=1&amp;pid=3e69a6631&amp;color=36,64,97&amp;vtp=1&amp;bbb=1&amp;hb=1"/>
              <p:cNvSpPr>
                <a:spLocks noRot="1" noChangeAspect="1" noMove="1" noResize="1" noEditPoints="1" noAdjustHandles="1" noChangeArrowheads="1" noChangeShapeType="1" noTextEdit="1"/>
              </p:cNvSpPr>
              <p:nvPr/>
            </p:nvSpPr>
            <p:spPr>
              <a:xfrm>
                <a:off x="539496" y="1688171"/>
                <a:ext cx="11109960" cy="773430"/>
              </a:xfrm>
              <a:prstGeom prst="rect">
                <a:avLst/>
              </a:prstGeom>
              <a:blipFill>
                <a:blip r:embed="rId4"/>
                <a:stretch>
                  <a:fillRect l="-1317" r="-1153" b="-1732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AN.17_1#92824d26b?vcp=1&amp;vop=1&amp;pid=3e69a6631&amp;color=36,64,97&amp;vtp=1&amp;bbb=1"/>
              <p:cNvSpPr/>
              <p:nvPr/>
            </p:nvSpPr>
            <p:spPr>
              <a:xfrm>
                <a:off x="539496" y="2511829"/>
                <a:ext cx="11109960" cy="363284"/>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0</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𝑛</m:t>
                        </m:r>
                      </m:sup>
                    </m:sSub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=(1−3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6_AN.17_1#92824d26b?vcp=1&amp;vop=1&amp;pid=3e69a6631&amp;color=36,64,97&amp;vtp=1&amp;bbb=1"/>
              <p:cNvSpPr>
                <a:spLocks noRot="1" noChangeAspect="1" noMove="1" noResize="1" noEditPoints="1" noAdjustHandles="1" noChangeArrowheads="1" noChangeShapeType="1" noTextEdit="1"/>
              </p:cNvSpPr>
              <p:nvPr/>
            </p:nvSpPr>
            <p:spPr>
              <a:xfrm>
                <a:off x="539496" y="2511829"/>
                <a:ext cx="11109960" cy="363284"/>
              </a:xfrm>
              <a:prstGeom prst="rect">
                <a:avLst/>
              </a:prstGeom>
              <a:blipFill>
                <a:blip r:embed="rId5"/>
                <a:stretch>
                  <a:fillRect l="-1317" b="-38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P_6_BD#91db55662?vcp=1&amp;pid=3e69a6631&amp;color=36,64,97&amp;vtp=1&amp;bt=1&amp;bbb=1&amp;hb=1"/>
          <p:cNvSpPr/>
          <p:nvPr/>
        </p:nvSpPr>
        <p:spPr>
          <a:xfrm>
            <a:off x="539496" y="3147427"/>
            <a:ext cx="11109960" cy="773430"/>
          </a:xfrm>
          <a:prstGeom prst="rect">
            <a:avLst/>
          </a:prstGeom>
          <a:noFill/>
          <a:ln/>
        </p:spPr>
        <p:txBody>
          <a:bodyPr wrap="none" lIns="0" tIns="0" rIns="0" bIns="0" rtlCol="0" anchor="t"/>
          <a:lstStyle/>
          <a:p>
            <a:pPr algn="l" latinLnBrk="1">
              <a:lnSpc>
                <a:spcPts val="3300"/>
              </a:lnSpc>
            </a:pPr>
            <a:r>
              <a:rPr lang="en-US" altLang="zh-CN" sz="1800" b="0" i="0">
                <a:solidFill>
                  <a:srgbClr val="244061"/>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在逆用二项式定理解决问题时</a:t>
            </a:r>
            <a:r>
              <a:rPr lang="en-US" altLang="zh-CN" sz="1800" b="0" i="0" dirty="0">
                <a:solidFill>
                  <a:srgbClr val="244061"/>
                </a:solidFill>
                <a:latin typeface="Times New Roman" pitchFamily="34" charset="0"/>
                <a:ea typeface="微软雅黑" pitchFamily="34" charset="-122"/>
                <a:cs typeface="Times New Roman" pitchFamily="34" charset="-120"/>
              </a:rPr>
              <a:t>，要注意“1”的任何次方都为“1”的使用，利用此结论</a:t>
            </a:r>
            <a:r>
              <a:rPr lang="en-US" altLang="zh-CN" sz="1800" b="0" i="0">
                <a:solidFill>
                  <a:srgbClr val="244061"/>
                </a:solidFill>
                <a:latin typeface="Times New Roman" pitchFamily="34" charset="0"/>
                <a:ea typeface="微软雅黑" pitchFamily="34" charset="-122"/>
                <a:cs typeface="Times New Roman" pitchFamily="34" charset="-120"/>
              </a:rPr>
              <a:t>，我们可以</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构造出符合二项式定理的项</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pic>
        <p:nvPicPr>
          <p:cNvPr id="3" name="P_6_BD#91db55662?vcp=1&amp;pid=3e69a6631&amp;color=36,64,97&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7302" y="3206864"/>
            <a:ext cx="1216152" cy="2926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C_5_BD#c694ae2d1?vcp=1&amp;pid=36929fb02&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二项展开式中的特定项或特定系数问题</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B_6_BD.18_1#68e68afea?vaa=1&amp;vcp=1&amp;vop=1&amp;pid=c694ae2d1&amp;color=36,64,97&amp;vtp=1&amp;bbb=1"/>
              <p:cNvSpPr/>
              <p:nvPr/>
            </p:nvSpPr>
            <p:spPr>
              <a:xfrm>
                <a:off x="539496" y="1323626"/>
                <a:ext cx="11109960" cy="36131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[广东佛山H7联盟2025高二联考]</a:t>
                </a:r>
                <a:r>
                  <a:rPr lang="en-US" altLang="zh-CN" sz="1800" b="0" i="0" dirty="0">
                    <a:solidFill>
                      <a:srgbClr val="244061"/>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6</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的展开式中</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𝑦</m:t>
                        </m:r>
                      </m:e>
                      <m:sup>
                        <m:r>
                          <a:rPr lang="en-US" altLang="zh-CN" sz="1800" b="0" i="0">
                            <a:solidFill>
                              <a:srgbClr val="244061"/>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的系数为</a:t>
                </a:r>
                <a:r>
                  <a:rPr lang="en-US" altLang="zh-CN" sz="1800" i="0">
                    <a:solidFill>
                      <a:srgbClr val="244061"/>
                    </a:solidFill>
                    <a:latin typeface="SimSun" pitchFamily="34" charset="0"/>
                    <a:ea typeface="SimSun" pitchFamily="34" charset="-122"/>
                    <a:cs typeface="SimSun" pitchFamily="34" charset="-120"/>
                  </a:rPr>
                  <a:t>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B_6_BD.18_1#68e68afea?vaa=1&amp;vcp=1&amp;vop=1&amp;pid=c694ae2d1&amp;color=36,64,97&amp;vtp=1&amp;bbb=1"/>
              <p:cNvSpPr>
                <a:spLocks noRot="1" noChangeAspect="1" noMove="1" noResize="1" noEditPoints="1" noAdjustHandles="1" noChangeArrowheads="1" noChangeShapeType="1" noTextEdit="1"/>
              </p:cNvSpPr>
              <p:nvPr/>
            </p:nvSpPr>
            <p:spPr>
              <a:xfrm>
                <a:off x="539496" y="1323626"/>
                <a:ext cx="11109960" cy="361315"/>
              </a:xfrm>
              <a:prstGeom prst="rect">
                <a:avLst/>
              </a:prstGeom>
              <a:blipFill>
                <a:blip r:embed="rId3"/>
                <a:stretch>
                  <a:fillRect t="-3390"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N.20_1#68e68afea.blank?vaa=1&amp;vcp=1&amp;vop=1&amp;pid=c694ae2d1&amp;color=36,64,97&amp;vpa=4&amp;vtp=1&amp;bbb=1"/>
              <p:cNvSpPr/>
              <p:nvPr/>
            </p:nvSpPr>
            <p:spPr>
              <a:xfrm>
                <a:off x="8402575" y="1368702"/>
                <a:ext cx="542925"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6_AN.20_1#68e68afea.blank?vaa=1&amp;vcp=1&amp;vop=1&amp;pid=c694ae2d1&amp;color=36,64,97&amp;vpa=4&amp;vtp=1&amp;bbb=1"/>
              <p:cNvSpPr>
                <a:spLocks noRot="1" noChangeAspect="1" noMove="1" noResize="1" noEditPoints="1" noAdjustHandles="1" noChangeArrowheads="1" noChangeShapeType="1" noTextEdit="1"/>
              </p:cNvSpPr>
              <p:nvPr/>
            </p:nvSpPr>
            <p:spPr>
              <a:xfrm>
                <a:off x="8402575" y="1368702"/>
                <a:ext cx="542925" cy="260350"/>
              </a:xfrm>
              <a:prstGeom prst="rect">
                <a:avLst/>
              </a:prstGeom>
              <a:blipFill>
                <a:blip r:embed="rId4"/>
                <a:stretch>
                  <a:fillRect r="-4494" b="-1190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S.19_1#68e68afea?vaa=1&amp;vcp=1&amp;vop=1&amp;pid=c694ae2d1&amp;color=36,64,97&amp;vtp=1&amp;bbb=1"/>
              <p:cNvSpPr/>
              <p:nvPr/>
            </p:nvSpPr>
            <p:spPr>
              <a:xfrm>
                <a:off x="539496" y="1697442"/>
                <a:ext cx="11109960" cy="1092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6</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的展开式的通项</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𝑇</m:t>
                        </m:r>
                      </m:e>
                      <m:sub>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m:t>
                        </m:r>
                      </m:sub>
                      <m:sup>
                        <m:r>
                          <a:rPr lang="en-US" altLang="zh-CN" sz="1800" b="0" i="0">
                            <a:solidFill>
                              <a:srgbClr val="003760"/>
                            </a:solidFill>
                            <a:latin typeface="Cambria Math" pitchFamily="34" charset="0"/>
                            <a:ea typeface="Cambria Math" pitchFamily="34" charset="-122"/>
                            <a:cs typeface="Cambria Math" pitchFamily="34" charset="-120"/>
                          </a:rPr>
                          <m:t>𝑟</m:t>
                        </m:r>
                      </m:sup>
                    </m:sSubSup>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𝑟</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𝑟</m:t>
                        </m:r>
                      </m:sup>
                    </m:s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m:t>
                        </m:r>
                      </m:sub>
                      <m:sup>
                        <m:r>
                          <a:rPr lang="en-US" altLang="zh-CN" sz="1800" b="0" i="0">
                            <a:solidFill>
                              <a:srgbClr val="003760"/>
                            </a:solidFill>
                            <a:latin typeface="Cambria Math" pitchFamily="34" charset="0"/>
                            <a:ea typeface="Cambria Math" pitchFamily="34" charset="-122"/>
                            <a:cs typeface="Cambria Math" pitchFamily="34" charset="-120"/>
                          </a:rPr>
                          <m:t>𝑟</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𝑟</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𝑟</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12−2</m:t>
                        </m:r>
                        <m:r>
                          <a:rPr lang="en-US" altLang="zh-CN" sz="1800" b="0" i="0">
                            <a:solidFill>
                              <a:srgbClr val="003760"/>
                            </a:solidFill>
                            <a:latin typeface="Cambria Math" pitchFamily="34" charset="0"/>
                            <a:ea typeface="Cambria Math" pitchFamily="34" charset="-122"/>
                            <a:cs typeface="Cambria Math" pitchFamily="34" charset="-120"/>
                          </a:rPr>
                          <m:t>𝑟</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𝑦</m:t>
                        </m:r>
                      </m:e>
                      <m:sup>
                        <m:r>
                          <a:rPr lang="en-US" altLang="zh-CN" sz="1800" b="0" i="0">
                            <a:solidFill>
                              <a:srgbClr val="003760"/>
                            </a:solidFill>
                            <a:latin typeface="Cambria Math" pitchFamily="34" charset="0"/>
                            <a:ea typeface="Cambria Math" pitchFamily="34" charset="-122"/>
                            <a:cs typeface="Cambria Math" pitchFamily="34" charset="-120"/>
                          </a:rPr>
                          <m:t>𝑟</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12−2</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=2,</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=5,</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6</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的展开式中</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𝑦</m:t>
                        </m:r>
                      </m:e>
                      <m:sup>
                        <m:r>
                          <a:rPr lang="en-US" altLang="zh-CN" sz="1800" b="0" i="0">
                            <a:solidFill>
                              <a:srgbClr val="003760"/>
                            </a:solidFill>
                            <a:latin typeface="Cambria Math" pitchFamily="34" charset="0"/>
                            <a:ea typeface="Cambria Math" pitchFamily="34" charset="-122"/>
                            <a:cs typeface="Cambria Math" pitchFamily="34" charset="-120"/>
                          </a:rPr>
                          <m:t>5</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的系数为</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m:t>
                        </m:r>
                      </m:sub>
                      <m:sup>
                        <m:r>
                          <a:rPr lang="en-US" altLang="zh-CN" sz="1800" b="0" i="0">
                            <a:solidFill>
                              <a:srgbClr val="003760"/>
                            </a:solidFill>
                            <a:latin typeface="Cambria Math" pitchFamily="34" charset="0"/>
                            <a:ea typeface="Cambria Math" pitchFamily="34" charset="-122"/>
                            <a:cs typeface="Cambria Math" pitchFamily="34" charset="-120"/>
                          </a:rPr>
                          <m:t>5</m:t>
                        </m:r>
                      </m:sup>
                    </m:sSubSup>
                    <m:r>
                      <a:rPr lang="en-US" altLang="zh-CN" sz="1800" b="0" i="0" smtClean="0">
                        <a:solidFill>
                          <a:srgbClr val="003760"/>
                        </a:solidFill>
                        <a:latin typeface="Cambria Math" pitchFamily="34" charset="0"/>
                        <a:ea typeface="Cambria Math" pitchFamily="34" charset="-122"/>
                        <a:cs typeface="Cambria Math" pitchFamily="34" charset="-120"/>
                      </a:rPr>
                      <m:t>×2×(−1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5</m:t>
                        </m:r>
                      </m:sup>
                    </m:sSup>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B_6_AS.19_1#68e68afea?vaa=1&amp;vcp=1&amp;vop=1&amp;pid=c694ae2d1&amp;color=36,64,97&amp;vtp=1&amp;bbb=1"/>
              <p:cNvSpPr>
                <a:spLocks noRot="1" noChangeAspect="1" noMove="1" noResize="1" noEditPoints="1" noAdjustHandles="1" noChangeArrowheads="1" noChangeShapeType="1" noTextEdit="1"/>
              </p:cNvSpPr>
              <p:nvPr/>
            </p:nvSpPr>
            <p:spPr>
              <a:xfrm>
                <a:off x="539496" y="1697442"/>
                <a:ext cx="11109960" cy="1092200"/>
              </a:xfrm>
              <a:prstGeom prst="rect">
                <a:avLst/>
              </a:prstGeom>
              <a:blipFill>
                <a:blip r:embed="rId5"/>
                <a:stretch>
                  <a:fillRect l="-13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e277010c0?vcp=1&amp;pid=c694ae2d1&amp;color=36,64,97&amp;vtp=1&amp;bt=1&amp;bbb=1&amp;hb=1"/>
              <p:cNvSpPr/>
              <p:nvPr/>
            </p:nvSpPr>
            <p:spPr>
              <a:xfrm>
                <a:off x="539496" y="3145427"/>
                <a:ext cx="11109960" cy="772859"/>
              </a:xfrm>
              <a:prstGeom prst="rect">
                <a:avLst/>
              </a:prstGeom>
              <a:noFill/>
              <a:ln/>
            </p:spPr>
            <p:txBody>
              <a:bodyPr wrap="none" lIns="0" tIns="0" rIns="0" bIns="0" rtlCol="0" anchor="t"/>
              <a:lstStyle/>
              <a:p>
                <a:pPr algn="l" latinLnBrk="1">
                  <a:lnSpc>
                    <a:spcPts val="3300"/>
                  </a:lnSpc>
                </a:pPr>
                <a:r>
                  <a:rPr lang="en-US" altLang="zh-CN" sz="1800" b="0" i="0">
                    <a:solidFill>
                      <a:srgbClr val="244061"/>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在通过展开式的通项寻找</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𝑦</m:t>
                        </m:r>
                      </m:e>
                      <m:sup>
                        <m:r>
                          <a:rPr lang="en-US" altLang="zh-CN" sz="1800" b="0" i="0">
                            <a:solidFill>
                              <a:srgbClr val="244061"/>
                            </a:solidFill>
                            <a:latin typeface="Cambria Math" pitchFamily="34" charset="0"/>
                            <a:ea typeface="Cambria Math" pitchFamily="34" charset="-122"/>
                            <a:cs typeface="Cambria Math" pitchFamily="34" charset="-120"/>
                          </a:rPr>
                          <m:t>5</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对应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oMath>
                </a14:m>
                <a:r>
                  <a:rPr lang="en-US" altLang="zh-CN" sz="1800" b="0" i="0" dirty="0">
                    <a:solidFill>
                      <a:srgbClr val="244061"/>
                    </a:solidFill>
                    <a:latin typeface="Times New Roman" pitchFamily="34" charset="0"/>
                    <a:ea typeface="微软雅黑" pitchFamily="34" charset="-122"/>
                    <a:cs typeface="Times New Roman" pitchFamily="34" charset="-120"/>
                  </a:rPr>
                  <a:t>的值时，需要同时满足</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的系数</a:t>
                </a:r>
                <a:r>
                  <a:rPr lang="en-US" altLang="zh-CN" sz="1800" b="0" i="0">
                    <a:solidFill>
                      <a:srgbClr val="244061"/>
                    </a:solidFill>
                    <a:latin typeface="Times New Roman" pitchFamily="34" charset="0"/>
                    <a:ea typeface="微软雅黑" pitchFamily="34" charset="-122"/>
                    <a:cs typeface="Times New Roman" pitchFamily="34" charset="-120"/>
                  </a:rPr>
                  <a:t>，即需要列出方程组求</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解</a:t>
                </a:r>
                <a:r>
                  <a:rPr lang="en-US" altLang="zh-CN" b="0" i="0" dirty="0">
                    <a:solidFill>
                      <a:srgbClr val="244061"/>
                    </a:solidFill>
                    <a:latin typeface="Times New Roman" pitchFamily="34" charset="0"/>
                    <a:ea typeface="微软雅黑" pitchFamily="34" charset="-122"/>
                    <a:cs typeface="Times New Roman" pitchFamily="34" charset="-120"/>
                  </a:rPr>
                  <a:t>，不可利用一个方程就判断出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𝑟</m:t>
                    </m:r>
                  </m:oMath>
                </a14:m>
                <a:r>
                  <a:rPr lang="en-US" altLang="zh-CN" b="0" i="0" dirty="0">
                    <a:solidFill>
                      <a:srgbClr val="244061"/>
                    </a:solidFill>
                    <a:latin typeface="Times New Roman" pitchFamily="34" charset="0"/>
                    <a:ea typeface="微软雅黑" pitchFamily="34" charset="-122"/>
                    <a:cs typeface="Times New Roman" pitchFamily="34" charset="-120"/>
                  </a:rPr>
                  <a:t>的值，若要求</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𝑥</m:t>
                        </m:r>
                      </m:e>
                      <m:sup>
                        <m:r>
                          <a:rPr lang="en-US" altLang="zh-CN" b="0" i="0">
                            <a:solidFill>
                              <a:srgbClr val="244061"/>
                            </a:solidFill>
                            <a:latin typeface="Cambria Math" pitchFamily="34" charset="0"/>
                            <a:ea typeface="Cambria Math" pitchFamily="34" charset="-122"/>
                            <a:cs typeface="Cambria Math" pitchFamily="34" charset="-120"/>
                          </a:rPr>
                          <m:t>4</m:t>
                        </m:r>
                      </m:sup>
                    </m:sSup>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𝑦</m:t>
                        </m:r>
                      </m:e>
                      <m:sup>
                        <m:r>
                          <a:rPr lang="en-US" altLang="zh-CN" b="0" i="0">
                            <a:solidFill>
                              <a:srgbClr val="244061"/>
                            </a:solidFill>
                            <a:latin typeface="Cambria Math" pitchFamily="34" charset="0"/>
                            <a:ea typeface="Cambria Math" pitchFamily="34" charset="-122"/>
                            <a:cs typeface="Cambria Math" pitchFamily="34" charset="-120"/>
                          </a:rPr>
                          <m:t>3</m:t>
                        </m:r>
                      </m:sup>
                    </m:sSup>
                  </m:oMath>
                </a14:m>
                <a:r>
                  <a:rPr lang="en-US" altLang="zh-CN" b="0" i="0" dirty="0">
                    <a:solidFill>
                      <a:srgbClr val="244061"/>
                    </a:solidFill>
                    <a:latin typeface="Times New Roman" pitchFamily="34" charset="0"/>
                    <a:ea typeface="微软雅黑" pitchFamily="34" charset="-122"/>
                    <a:cs typeface="Times New Roman" pitchFamily="34" charset="-120"/>
                  </a:rPr>
                  <a:t>的系数，因为没有</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的值与之对应，所以系数为0.</a:t>
                </a:r>
                <a:endParaRPr lang="en-US" altLang="zh-CN" dirty="0"/>
              </a:p>
            </p:txBody>
          </p:sp>
        </mc:Choice>
        <mc:Fallback xmlns="">
          <p:sp>
            <p:nvSpPr>
              <p:cNvPr id="2" name="P_6_BD#e277010c0?vcp=1&amp;pid=c694ae2d1&amp;color=36,64,97&amp;vtp=1&amp;bt=1&amp;bbb=1&amp;hb=1"/>
              <p:cNvSpPr>
                <a:spLocks noRot="1" noChangeAspect="1" noMove="1" noResize="1" noEditPoints="1" noAdjustHandles="1" noChangeArrowheads="1" noChangeShapeType="1" noTextEdit="1"/>
              </p:cNvSpPr>
              <p:nvPr/>
            </p:nvSpPr>
            <p:spPr>
              <a:xfrm>
                <a:off x="539496" y="3145427"/>
                <a:ext cx="11109960" cy="772859"/>
              </a:xfrm>
              <a:prstGeom prst="rect">
                <a:avLst/>
              </a:prstGeom>
              <a:blipFill>
                <a:blip r:embed="rId3"/>
                <a:stretch>
                  <a:fillRect l="-1317" r="-823" b="-17323"/>
                </a:stretch>
              </a:blipFill>
              <a:ln/>
            </p:spPr>
            <p:txBody>
              <a:bodyPr/>
              <a:lstStyle/>
              <a:p>
                <a:r>
                  <a:rPr lang="zh-CN" altLang="en-US">
                    <a:noFill/>
                  </a:rPr>
                  <a:t> </a:t>
                </a:r>
              </a:p>
            </p:txBody>
          </p:sp>
        </mc:Fallback>
      </mc:AlternateContent>
      <p:pic>
        <p:nvPicPr>
          <p:cNvPr id="3" name="P_6_BD#e277010c0?vcp=1&amp;pid=c694ae2d1&amp;color=36,64,97&amp;tib=255,255,255&amp;iip=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017302" y="3207149"/>
            <a:ext cx="1216152" cy="2926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22_1#e93689523?vcp=1&amp;vop=1&amp;pid=c694ae2d1&amp;color=36,64,97&amp;vtp=1&amp;bt=1&amp;bbb=1"/>
              <p:cNvSpPr/>
              <p:nvPr/>
            </p:nvSpPr>
            <p:spPr>
              <a:xfrm>
                <a:off x="539496" y="1814943"/>
                <a:ext cx="11109960" cy="525844"/>
              </a:xfrm>
              <a:prstGeom prst="rect">
                <a:avLst/>
              </a:prstGeom>
              <a:noFill/>
              <a:ln/>
            </p:spPr>
            <p:txBody>
              <a:bodyPr wrap="none" lIns="0" tIns="0" rIns="0" bIns="0" rtlCol="0" anchor="t"/>
              <a:lstStyle/>
              <a:p>
                <a:pPr algn="l" latinLnBrk="1">
                  <a:lnSpc>
                    <a:spcPts val="45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den>
                        </m:f>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6</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的展开式中，求：</a:t>
                </a:r>
                <a:endParaRPr lang="en-US" altLang="zh-CN" sz="1800" dirty="0"/>
              </a:p>
            </p:txBody>
          </p:sp>
        </mc:Choice>
        <mc:Fallback xmlns="">
          <p:sp>
            <p:nvSpPr>
              <p:cNvPr id="2" name="QO_6_BD.22_1#e93689523?vcp=1&amp;vop=1&amp;pid=c694ae2d1&amp;color=36,64,97&amp;vtp=1&amp;bt=1&amp;bbb=1"/>
              <p:cNvSpPr>
                <a:spLocks noRot="1" noChangeAspect="1" noMove="1" noResize="1" noEditPoints="1" noAdjustHandles="1" noChangeArrowheads="1" noChangeShapeType="1" noTextEdit="1"/>
              </p:cNvSpPr>
              <p:nvPr/>
            </p:nvSpPr>
            <p:spPr>
              <a:xfrm>
                <a:off x="539496" y="1814943"/>
                <a:ext cx="11109960" cy="525844"/>
              </a:xfrm>
              <a:prstGeom prst="rect">
                <a:avLst/>
              </a:prstGeom>
              <a:blipFill>
                <a:blip r:embed="rId3"/>
                <a:stretch>
                  <a:fillRect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23_1#e93689523?vcp=1&amp;vop=1&amp;pid=c694ae2d1&amp;color=36,64,97&amp;vtp=1&amp;bbb=1"/>
              <p:cNvSpPr/>
              <p:nvPr/>
            </p:nvSpPr>
            <p:spPr>
              <a:xfrm>
                <a:off x="539496" y="2345614"/>
                <a:ext cx="11109960" cy="525844"/>
              </a:xfrm>
              <a:prstGeom prst="rect">
                <a:avLst/>
              </a:prstGeom>
              <a:noFill/>
              <a:ln/>
            </p:spPr>
            <p:txBody>
              <a:bodyPr wrap="none" lIns="0" tIns="0" rIns="0" bIns="0" rtlCol="0" anchor="t"/>
              <a:lstStyle/>
              <a:p>
                <a:pPr algn="l" latinLnBrk="1">
                  <a:lnSpc>
                    <a:spcPts val="45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展开式的通项</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𝑟</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𝑟</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𝑟</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𝑟</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𝑟</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6−3</m:t>
                        </m:r>
                        <m:r>
                          <a:rPr lang="en-US" altLang="zh-CN" sz="1800" b="0" i="0">
                            <a:solidFill>
                              <a:srgbClr val="6565FF"/>
                            </a:solidFill>
                            <a:latin typeface="Cambria Math" pitchFamily="34" charset="0"/>
                            <a:ea typeface="Cambria Math" pitchFamily="34" charset="-122"/>
                            <a:cs typeface="Cambria Math" pitchFamily="34" charset="-120"/>
                          </a:rPr>
                          <m:t>𝑟</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23_1#e93689523?vcp=1&amp;vop=1&amp;pid=c694ae2d1&amp;color=36,64,97&amp;vtp=1&amp;bbb=1"/>
              <p:cNvSpPr>
                <a:spLocks noRot="1" noChangeAspect="1" noMove="1" noResize="1" noEditPoints="1" noAdjustHandles="1" noChangeArrowheads="1" noChangeShapeType="1" noTextEdit="1"/>
              </p:cNvSpPr>
              <p:nvPr/>
            </p:nvSpPr>
            <p:spPr>
              <a:xfrm>
                <a:off x="539496" y="2345614"/>
                <a:ext cx="11109960" cy="525844"/>
              </a:xfrm>
              <a:prstGeom prst="rect">
                <a:avLst/>
              </a:prstGeom>
              <a:blipFill>
                <a:blip r:embed="rId4"/>
                <a:stretch>
                  <a:fillRect l="-1317" b="-15116"/>
                </a:stretch>
              </a:blipFill>
              <a:ln/>
            </p:spPr>
            <p:txBody>
              <a:bodyPr/>
              <a:lstStyle/>
              <a:p>
                <a:r>
                  <a:rPr lang="zh-CN" altLang="en-US">
                    <a:noFill/>
                  </a:rPr>
                  <a:t> </a:t>
                </a:r>
              </a:p>
            </p:txBody>
          </p:sp>
        </mc:Fallback>
      </mc:AlternateContent>
      <p:sp>
        <p:nvSpPr>
          <p:cNvPr id="4" name="QO_7_BD.24_1#c148de10a?vcp=1&amp;vop=1&amp;pid=e93689523&amp;color=36,64,97&amp;vtp=1&amp;bbb=1"/>
          <p:cNvSpPr/>
          <p:nvPr/>
        </p:nvSpPr>
        <p:spPr>
          <a:xfrm>
            <a:off x="539496" y="288288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第4项的二项式系数；</a:t>
            </a:r>
            <a:endParaRPr lang="en-US" altLang="zh-CN" sz="1800" dirty="0"/>
          </a:p>
        </p:txBody>
      </p:sp>
      <mc:AlternateContent xmlns:mc="http://schemas.openxmlformats.org/markup-compatibility/2006" xmlns:a14="http://schemas.microsoft.com/office/drawing/2010/main">
        <mc:Choice Requires="a14">
          <p:sp>
            <p:nvSpPr>
              <p:cNvPr id="5" name="QO_7_AN.25_1#c148de10a?vcp=1&amp;vop=1&amp;pid=e93689523&amp;color=36,64,97&amp;vtp=1&amp;bbb=1"/>
              <p:cNvSpPr/>
              <p:nvPr/>
            </p:nvSpPr>
            <p:spPr>
              <a:xfrm>
                <a:off x="539496" y="3289351"/>
                <a:ext cx="11109960" cy="37319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【解】第4项的二项式系数为</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AN.25_1#c148de10a?vcp=1&amp;vop=1&amp;pid=e93689523&amp;color=36,64,97&amp;vtp=1&amp;bbb=1"/>
              <p:cNvSpPr>
                <a:spLocks noRot="1" noChangeAspect="1" noMove="1" noResize="1" noEditPoints="1" noAdjustHandles="1" noChangeArrowheads="1" noChangeShapeType="1" noTextEdit="1"/>
              </p:cNvSpPr>
              <p:nvPr/>
            </p:nvSpPr>
            <p:spPr>
              <a:xfrm>
                <a:off x="539496" y="3289351"/>
                <a:ext cx="11109960" cy="373190"/>
              </a:xfrm>
              <a:prstGeom prst="rect">
                <a:avLst/>
              </a:prstGeom>
              <a:blipFill>
                <a:blip r:embed="rId5"/>
                <a:stretch>
                  <a:fillRect l="-1317" b="-37705"/>
                </a:stretch>
              </a:blipFill>
              <a:ln/>
            </p:spPr>
            <p:txBody>
              <a:bodyPr/>
              <a:lstStyle/>
              <a:p>
                <a:r>
                  <a:rPr lang="zh-CN" altLang="en-US">
                    <a:noFill/>
                  </a:rPr>
                  <a:t> </a:t>
                </a:r>
              </a:p>
            </p:txBody>
          </p:sp>
        </mc:Fallback>
      </mc:AlternateContent>
      <p:sp>
        <p:nvSpPr>
          <p:cNvPr id="6" name="QO_7_BD.26_1#0db4cb263?vcp=1&amp;vop=1&amp;pid=e93689523&amp;color=36,64,97&amp;vtp=1&amp;bbb=1"/>
          <p:cNvSpPr/>
          <p:nvPr/>
        </p:nvSpPr>
        <p:spPr>
          <a:xfrm>
            <a:off x="539496" y="366451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第4项的系数；</a:t>
            </a:r>
            <a:endParaRPr lang="en-US" altLang="zh-CN" sz="1800" dirty="0"/>
          </a:p>
        </p:txBody>
      </p:sp>
      <mc:AlternateContent xmlns:mc="http://schemas.openxmlformats.org/markup-compatibility/2006" xmlns:a14="http://schemas.microsoft.com/office/drawing/2010/main">
        <mc:Choice Requires="a14">
          <p:sp>
            <p:nvSpPr>
              <p:cNvPr id="7" name="QO_7_AN.27_1#0db4cb263?vcp=1&amp;vop=1&amp;pid=e93689523&amp;color=36,64,97&amp;vtp=1&amp;bbb=1"/>
              <p:cNvSpPr/>
              <p:nvPr/>
            </p:nvSpPr>
            <p:spPr>
              <a:xfrm>
                <a:off x="539496" y="4070973"/>
                <a:ext cx="11109960" cy="37319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3</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3</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，故第4项的系数为</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=160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7_AN.27_1#0db4cb263?vcp=1&amp;vop=1&amp;pid=e93689523&amp;color=36,64,97&amp;vtp=1&amp;bbb=1"/>
              <p:cNvSpPr>
                <a:spLocks noRot="1" noChangeAspect="1" noMove="1" noResize="1" noEditPoints="1" noAdjustHandles="1" noChangeArrowheads="1" noChangeShapeType="1" noTextEdit="1"/>
              </p:cNvSpPr>
              <p:nvPr/>
            </p:nvSpPr>
            <p:spPr>
              <a:xfrm>
                <a:off x="539496" y="4070973"/>
                <a:ext cx="11109960" cy="373190"/>
              </a:xfrm>
              <a:prstGeom prst="rect">
                <a:avLst/>
              </a:prstGeom>
              <a:blipFill>
                <a:blip r:embed="rId6"/>
                <a:stretch>
                  <a:fillRect l="-1317" b="-37705"/>
                </a:stretch>
              </a:blipFill>
              <a:ln/>
            </p:spPr>
            <p:txBody>
              <a:bodyPr/>
              <a:lstStyle/>
              <a:p>
                <a:r>
                  <a:rPr lang="zh-CN" altLang="en-US">
                    <a:noFill/>
                  </a:rPr>
                  <a:t> </a:t>
                </a:r>
              </a:p>
            </p:txBody>
          </p:sp>
        </mc:Fallback>
      </mc:AlternateContent>
      <p:sp>
        <p:nvSpPr>
          <p:cNvPr id="8" name="QO_7_BD.28_1#bb21c3b9c?vcp=1&amp;vop=1&amp;pid=e93689523&amp;color=36,64,97&amp;vtp=1&amp;bbb=1"/>
          <p:cNvSpPr/>
          <p:nvPr/>
        </p:nvSpPr>
        <p:spPr>
          <a:xfrm>
            <a:off x="539496" y="444613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常数项.</a:t>
            </a:r>
            <a:endParaRPr lang="en-US" altLang="zh-CN" sz="1800" dirty="0"/>
          </a:p>
        </p:txBody>
      </p:sp>
      <mc:AlternateContent xmlns:mc="http://schemas.openxmlformats.org/markup-compatibility/2006" xmlns:a14="http://schemas.microsoft.com/office/drawing/2010/main">
        <mc:Choice Requires="a14">
          <p:sp>
            <p:nvSpPr>
              <p:cNvPr id="9" name="QO_7_AN.29_1#bb21c3b9c?vcp=1&amp;vop=1&amp;pid=e93689523&amp;color=36,64,97&amp;vtp=1&amp;bbb=1"/>
              <p:cNvSpPr/>
              <p:nvPr/>
            </p:nvSpPr>
            <p:spPr>
              <a:xfrm>
                <a:off x="539496" y="4852595"/>
                <a:ext cx="11109960" cy="373063"/>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6−3</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，故常数项为</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6−2</m:t>
                        </m:r>
                      </m:sup>
                    </m:sSup>
                    <m:r>
                      <a:rPr lang="en-US" altLang="zh-CN" sz="1800" b="0" i="0">
                        <a:solidFill>
                          <a:srgbClr val="6565FF"/>
                        </a:solidFill>
                        <a:latin typeface="Cambria Math" pitchFamily="34" charset="0"/>
                        <a:ea typeface="Cambria Math" pitchFamily="34" charset="-122"/>
                        <a:cs typeface="Cambria Math" pitchFamily="34" charset="-120"/>
                      </a:rPr>
                      <m:t>=240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9" name="QO_7_AN.29_1#bb21c3b9c?vcp=1&amp;vop=1&amp;pid=e93689523&amp;color=36,64,97&amp;vtp=1&amp;bbb=1"/>
              <p:cNvSpPr>
                <a:spLocks noRot="1" noChangeAspect="1" noMove="1" noResize="1" noEditPoints="1" noAdjustHandles="1" noChangeArrowheads="1" noChangeShapeType="1" noTextEdit="1"/>
              </p:cNvSpPr>
              <p:nvPr/>
            </p:nvSpPr>
            <p:spPr>
              <a:xfrm>
                <a:off x="539496" y="4852595"/>
                <a:ext cx="11109960" cy="373063"/>
              </a:xfrm>
              <a:prstGeom prst="rect">
                <a:avLst/>
              </a:prstGeom>
              <a:blipFill>
                <a:blip r:embed="rId7"/>
                <a:stretch>
                  <a:fillRect l="-1317" b="-3934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500"/>
                                        <p:tgtEl>
                                          <p:spTgt spid="5">
                                            <p:bg/>
                                          </p:spTgt>
                                        </p:tgtEl>
                                      </p:cBhvr>
                                    </p:animEffect>
                                    <p:anim calcmode="lin" valueType="num">
                                      <p:cBhvr>
                                        <p:cTn id="20" dur="500" fill="hold"/>
                                        <p:tgtEl>
                                          <p:spTgt spid="5">
                                            <p:bg/>
                                          </p:spTgt>
                                        </p:tgtEl>
                                        <p:attrNameLst>
                                          <p:attrName>ppt_x</p:attrName>
                                        </p:attrNameLst>
                                      </p:cBhvr>
                                      <p:tavLst>
                                        <p:tav tm="0">
                                          <p:val>
                                            <p:strVal val="#ppt_x"/>
                                          </p:val>
                                        </p:tav>
                                        <p:tav tm="100000">
                                          <p:val>
                                            <p:strVal val="#ppt_x"/>
                                          </p:val>
                                        </p:tav>
                                      </p:tavLst>
                                    </p:anim>
                                    <p:anim calcmode="lin" valueType="num">
                                      <p:cBhvr>
                                        <p:cTn id="21" dur="500" fill="hold"/>
                                        <p:tgtEl>
                                          <p:spTgt spid="5">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anim calcmode="lin" valueType="num">
                                      <p:cBhvr>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anim calcmode="lin" valueType="num">
                                      <p:cBhvr>
                                        <p:cTn id="32" dur="500" fill="hold"/>
                                        <p:tgtEl>
                                          <p:spTgt spid="7">
                                            <p:bg/>
                                          </p:spTgt>
                                        </p:tgtEl>
                                        <p:attrNameLst>
                                          <p:attrName>ppt_x</p:attrName>
                                        </p:attrNameLst>
                                      </p:cBhvr>
                                      <p:tavLst>
                                        <p:tav tm="0">
                                          <p:val>
                                            <p:strVal val="#ppt_x"/>
                                          </p:val>
                                        </p:tav>
                                        <p:tav tm="100000">
                                          <p:val>
                                            <p:strVal val="#ppt_x"/>
                                          </p:val>
                                        </p:tav>
                                      </p:tavLst>
                                    </p:anim>
                                    <p:anim calcmode="lin" valueType="num">
                                      <p:cBhvr>
                                        <p:cTn id="33" dur="500" fill="hold"/>
                                        <p:tgtEl>
                                          <p:spTgt spid="7">
                                            <p:bg/>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Effect transition="in" filter="fade">
                                      <p:cBhvr>
                                        <p:cTn id="36" dur="500"/>
                                        <p:tgtEl>
                                          <p:spTgt spid="7">
                                            <p:txEl>
                                              <p:pRg st="0" end="0"/>
                                            </p:txEl>
                                          </p:spTgt>
                                        </p:tgtEl>
                                      </p:cBhvr>
                                    </p:animEffect>
                                    <p:anim calcmode="lin" valueType="num">
                                      <p:cBhvr>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9">
                                            <p:bg/>
                                          </p:spTgt>
                                        </p:tgtEl>
                                        <p:attrNameLst>
                                          <p:attrName>style.visibility</p:attrName>
                                        </p:attrNameLst>
                                      </p:cBhvr>
                                      <p:to>
                                        <p:strVal val="visible"/>
                                      </p:to>
                                    </p:set>
                                    <p:animEffect transition="in" filter="fade">
                                      <p:cBhvr>
                                        <p:cTn id="43" dur="500"/>
                                        <p:tgtEl>
                                          <p:spTgt spid="9">
                                            <p:bg/>
                                          </p:spTgt>
                                        </p:tgtEl>
                                      </p:cBhvr>
                                    </p:animEffect>
                                    <p:anim calcmode="lin" valueType="num">
                                      <p:cBhvr>
                                        <p:cTn id="44" dur="500" fill="hold"/>
                                        <p:tgtEl>
                                          <p:spTgt spid="9">
                                            <p:bg/>
                                          </p:spTgt>
                                        </p:tgtEl>
                                        <p:attrNameLst>
                                          <p:attrName>ppt_x</p:attrName>
                                        </p:attrNameLst>
                                      </p:cBhvr>
                                      <p:tavLst>
                                        <p:tav tm="0">
                                          <p:val>
                                            <p:strVal val="#ppt_x"/>
                                          </p:val>
                                        </p:tav>
                                        <p:tav tm="100000">
                                          <p:val>
                                            <p:strVal val="#ppt_x"/>
                                          </p:val>
                                        </p:tav>
                                      </p:tavLst>
                                    </p:anim>
                                    <p:anim calcmode="lin" valueType="num">
                                      <p:cBhvr>
                                        <p:cTn id="45" dur="500" fill="hold"/>
                                        <p:tgtEl>
                                          <p:spTgt spid="9">
                                            <p:bg/>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anim calcmode="lin" valueType="num">
                                      <p:cBhvr>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752c3b2a0.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752c3b2a0.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第7章</a:t>
            </a:r>
            <a:endParaRPr lang="en-US" altLang="zh-CN" sz="5400" dirty="0"/>
          </a:p>
        </p:txBody>
      </p:sp>
      <p:sp>
        <p:nvSpPr>
          <p:cNvPr id="4" name="C_1_BD#752c3b2a0.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计数原理</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C_5_BD#9d3b7e2e0?vcp=1&amp;pid=36929fb02&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多项展开式中的特定项或特定系数问题</a:t>
            </a:r>
            <a:endParaRPr lang="en-US" altLang="zh-CN" sz="2200" dirty="0"/>
          </a:p>
        </p:txBody>
      </p:sp>
      <mc:AlternateContent xmlns:mc="http://schemas.openxmlformats.org/markup-compatibility/2006" xmlns:a14="http://schemas.microsoft.com/office/drawing/2010/main">
        <mc:Choice Requires="a14">
          <p:sp>
            <p:nvSpPr>
              <p:cNvPr id="3" name="QO_6_BD.30_1#e72782cf9?vcp=1&amp;vop=1&amp;pid=9d3b7e2e0&amp;color=36,64,97&amp;vtp=1&amp;bbb=1"/>
              <p:cNvSpPr/>
              <p:nvPr/>
            </p:nvSpPr>
            <p:spPr>
              <a:xfrm>
                <a:off x="539496" y="1323626"/>
                <a:ext cx="11109960" cy="36131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(1+2</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−3</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5</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的展开式中含</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的项的系数.</a:t>
                </a:r>
                <a:endParaRPr lang="en-US" altLang="zh-CN" sz="1800" dirty="0"/>
              </a:p>
            </p:txBody>
          </p:sp>
        </mc:Choice>
        <mc:Fallback xmlns="">
          <p:sp>
            <p:nvSpPr>
              <p:cNvPr id="3" name="QO_6_BD.30_1#e72782cf9?vcp=1&amp;vop=1&amp;pid=9d3b7e2e0&amp;color=36,64,97&amp;vtp=1&amp;bbb=1"/>
              <p:cNvSpPr>
                <a:spLocks noRot="1" noChangeAspect="1" noMove="1" noResize="1" noEditPoints="1" noAdjustHandles="1" noChangeArrowheads="1" noChangeShapeType="1" noTextEdit="1"/>
              </p:cNvSpPr>
              <p:nvPr/>
            </p:nvSpPr>
            <p:spPr>
              <a:xfrm>
                <a:off x="539496" y="1323626"/>
                <a:ext cx="11109960" cy="361315"/>
              </a:xfrm>
              <a:prstGeom prst="rect">
                <a:avLst/>
              </a:prstGeom>
              <a:blipFill>
                <a:blip r:embed="rId3"/>
                <a:stretch>
                  <a:fillRect b="-40678"/>
                </a:stretch>
              </a:blipFill>
              <a:ln/>
            </p:spPr>
            <p:txBody>
              <a:bodyPr/>
              <a:lstStyle/>
              <a:p>
                <a:r>
                  <a:rPr lang="zh-CN" altLang="en-US">
                    <a:noFill/>
                  </a:rPr>
                  <a:t> </a:t>
                </a:r>
              </a:p>
            </p:txBody>
          </p:sp>
        </mc:Fallback>
      </mc:AlternateContent>
      <p:sp>
        <p:nvSpPr>
          <p:cNvPr id="4" name="QO_6_AN.31_1#e72782cf9?vcp=1&amp;vop=1&amp;pid=9d3b7e2e0&amp;color=36,64,97&amp;vtp=1&amp;bbb=1&amp;hb=1"/>
          <p:cNvSpPr/>
          <p:nvPr/>
        </p:nvSpPr>
        <p:spPr>
          <a:xfrm>
            <a:off x="539496" y="1697442"/>
            <a:ext cx="11109960" cy="41910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方法一：</a:t>
            </a:r>
          </a:p>
          <a:p>
            <a:pPr latinLnBrk="1">
              <a:lnSpc>
                <a:spcPct val="150000"/>
              </a:lnSpc>
            </a:pPr>
            <a:endParaRPr lang="en-US" altLang="zh-CN" dirty="0"/>
          </a:p>
        </p:txBody>
      </p:sp>
      <mc:AlternateContent xmlns:mc="http://schemas.openxmlformats.org/markup-compatibility/2006" xmlns:a14="http://schemas.microsoft.com/office/drawing/2010/main">
        <mc:Choice Requires="a14">
          <p:sp>
            <p:nvSpPr>
              <p:cNvPr id="5" name="QO_6_AN.31_1#e72782cf9?vcp=1&amp;vop=1&amp;pid=9d3b7e2e0&amp;color=36,64,97&amp;vtp=1&amp;bbb=1&amp;hb=1">
                <a:extLst>
                  <a:ext uri="{FF2B5EF4-FFF2-40B4-BE49-F238E27FC236}">
                    <a16:creationId xmlns:a16="http://schemas.microsoft.com/office/drawing/2014/main" id="{56D95CB6-9DDF-C809-5591-6286F4537A4B}"/>
                  </a:ext>
                </a:extLst>
              </p:cNvPr>
              <p:cNvSpPr/>
              <p:nvPr/>
            </p:nvSpPr>
            <p:spPr>
              <a:xfrm>
                <a:off x="539496" y="2158515"/>
                <a:ext cx="11109960" cy="444500"/>
              </a:xfrm>
              <a:prstGeom prst="rect">
                <a:avLst/>
              </a:prstGeom>
              <a:noFill/>
              <a:ln/>
            </p:spPr>
            <p:txBody>
              <a:bodyPr wrap="none" lIns="0" tIns="0" rIns="0" bIns="0" rtlCol="0" anchor="t"/>
              <a:lstStyle/>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0</m:t>
                        </m:r>
                      </m:sup>
                    </m:sSubSup>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5</m:t>
                        </m:r>
                      </m:sup>
                    </m:sSub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100"/>
                  </a:lnSpc>
                </a:pPr>
                <a:endParaRPr lang="en-US" altLang="zh-CN" dirty="0"/>
              </a:p>
            </p:txBody>
          </p:sp>
        </mc:Choice>
        <mc:Fallback xmlns="">
          <p:sp>
            <p:nvSpPr>
              <p:cNvPr id="5" name="QO_6_AN.31_1#e72782cf9?vcp=1&amp;vop=1&amp;pid=9d3b7e2e0&amp;color=36,64,97&amp;vtp=1&amp;bbb=1&amp;hb=1">
                <a:extLst>
                  <a:ext uri="{FF2B5EF4-FFF2-40B4-BE49-F238E27FC236}">
                    <a16:creationId xmlns:a16="http://schemas.microsoft.com/office/drawing/2014/main" id="{56D95CB6-9DDF-C809-5591-6286F4537A4B}"/>
                  </a:ext>
                </a:extLst>
              </p:cNvPr>
              <p:cNvSpPr>
                <a:spLocks noRot="1" noChangeAspect="1" noMove="1" noResize="1" noEditPoints="1" noAdjustHandles="1" noChangeArrowheads="1" noChangeShapeType="1" noTextEdit="1"/>
              </p:cNvSpPr>
              <p:nvPr/>
            </p:nvSpPr>
            <p:spPr>
              <a:xfrm>
                <a:off x="539496" y="2158515"/>
                <a:ext cx="11109960" cy="444500"/>
              </a:xfrm>
              <a:prstGeom prst="rect">
                <a:avLst/>
              </a:prstGeom>
              <a:blipFill>
                <a:blip r:embed="rId4"/>
                <a:stretch>
                  <a:fillRect l="-988" r="-6861" b="-2054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AN.31_1#e72782cf9?vcp=1&amp;vop=1&amp;pid=9d3b7e2e0&amp;color=36,64,97&amp;vtp=1&amp;bbb=1&amp;hb=1">
                <a:extLst>
                  <a:ext uri="{FF2B5EF4-FFF2-40B4-BE49-F238E27FC236}">
                    <a16:creationId xmlns:a16="http://schemas.microsoft.com/office/drawing/2014/main" id="{F506C1C5-C9D3-45C2-5796-C6FD7C863A03}"/>
                  </a:ext>
                </a:extLst>
              </p:cNvPr>
              <p:cNvSpPr/>
              <p:nvPr/>
            </p:nvSpPr>
            <p:spPr>
              <a:xfrm>
                <a:off x="539496" y="2599142"/>
                <a:ext cx="11109960" cy="3187700"/>
              </a:xfrm>
              <a:prstGeom prst="rect">
                <a:avLst/>
              </a:prstGeom>
              <a:noFill/>
              <a:ln/>
            </p:spPr>
            <p:txBody>
              <a:bodyPr wrap="none" lIns="0" tIns="0" rIns="0" bIns="0" rtlCol="0" anchor="t"/>
              <a:lstStyle/>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5</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的系数为</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0</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5</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×2×(−3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=92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法二</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𝑟</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𝑟</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，1，2，3，4，5，则</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5</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的系数由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𝑟</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确定.</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时，不符合题意；当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𝑟</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展开式的通项</a:t>
                </a:r>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𝑟</m:t>
                        </m:r>
                      </m:sub>
                      <m:sup>
                        <m:r>
                          <a:rPr lang="en-US" altLang="zh-CN" sz="1800" b="0" i="0">
                            <a:solidFill>
                              <a:srgbClr val="6565FF"/>
                            </a:solidFill>
                            <a:latin typeface="Cambria Math" pitchFamily="34" charset="0"/>
                            <a:ea typeface="Cambria Math" pitchFamily="34" charset="-122"/>
                            <a:cs typeface="Cambria Math" pitchFamily="34" charset="-120"/>
                          </a:rPr>
                          <m:t>𝑘</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sup>
                    </m:s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𝑘</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𝑟</m:t>
                        </m:r>
                      </m:sub>
                      <m:sup>
                        <m:r>
                          <a:rPr lang="en-US" altLang="zh-CN" sz="1800" b="0" i="0">
                            <a:solidFill>
                              <a:srgbClr val="6565FF"/>
                            </a:solidFill>
                            <a:latin typeface="Cambria Math" pitchFamily="34" charset="0"/>
                            <a:ea typeface="Cambria Math" pitchFamily="34" charset="-122"/>
                            <a:cs typeface="Cambria Math" pitchFamily="34" charset="-120"/>
                          </a:rPr>
                          <m:t>𝑘</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sup>
                    </m:s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𝑘</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，1，</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=5,</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=4,</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=1</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=3,</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=2,</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5</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的系数为</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5</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0</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0</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4</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3</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=92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100"/>
                  </a:lnSpc>
                </a:pPr>
                <a:endParaRPr lang="en-US" altLang="zh-CN" dirty="0"/>
              </a:p>
            </p:txBody>
          </p:sp>
        </mc:Choice>
        <mc:Fallback xmlns="">
          <p:sp>
            <p:nvSpPr>
              <p:cNvPr id="6" name="QO_6_AN.31_1#e72782cf9?vcp=1&amp;vop=1&amp;pid=9d3b7e2e0&amp;color=36,64,97&amp;vtp=1&amp;bbb=1&amp;hb=1">
                <a:extLst>
                  <a:ext uri="{FF2B5EF4-FFF2-40B4-BE49-F238E27FC236}">
                    <a16:creationId xmlns:a16="http://schemas.microsoft.com/office/drawing/2014/main" id="{F506C1C5-C9D3-45C2-5796-C6FD7C863A03}"/>
                  </a:ext>
                </a:extLst>
              </p:cNvPr>
              <p:cNvSpPr>
                <a:spLocks noRot="1" noChangeAspect="1" noMove="1" noResize="1" noEditPoints="1" noAdjustHandles="1" noChangeArrowheads="1" noChangeShapeType="1" noTextEdit="1"/>
              </p:cNvSpPr>
              <p:nvPr/>
            </p:nvSpPr>
            <p:spPr>
              <a:xfrm>
                <a:off x="539496" y="2599142"/>
                <a:ext cx="11109960" cy="3187700"/>
              </a:xfrm>
              <a:prstGeom prst="rect">
                <a:avLst/>
              </a:prstGeom>
              <a:blipFill>
                <a:blip r:embed="rId5"/>
                <a:stretch>
                  <a:fillRect l="-1317" b="-305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bg/>
                                          </p:spTgt>
                                        </p:tgtEl>
                                        <p:attrNameLst>
                                          <p:attrName>style.visibility</p:attrName>
                                        </p:attrNameLst>
                                      </p:cBhvr>
                                      <p:to>
                                        <p:strVal val="visible"/>
                                      </p:to>
                                    </p:set>
                                    <p:animEffect transition="in" filter="fade">
                                      <p:cBhvr>
                                        <p:cTn id="17" dur="500"/>
                                        <p:tgtEl>
                                          <p:spTgt spid="5">
                                            <p:bg/>
                                          </p:spTgt>
                                        </p:tgtEl>
                                      </p:cBhvr>
                                    </p:animEffect>
                                    <p:anim calcmode="lin" valueType="num">
                                      <p:cBhvr>
                                        <p:cTn id="18" dur="500" fill="hold"/>
                                        <p:tgtEl>
                                          <p:spTgt spid="5">
                                            <p:bg/>
                                          </p:spTgt>
                                        </p:tgtEl>
                                        <p:attrNameLst>
                                          <p:attrName>ppt_x</p:attrName>
                                        </p:attrNameLst>
                                      </p:cBhvr>
                                      <p:tavLst>
                                        <p:tav tm="0">
                                          <p:val>
                                            <p:strVal val="#ppt_x"/>
                                          </p:val>
                                        </p:tav>
                                        <p:tav tm="100000">
                                          <p:val>
                                            <p:strVal val="#ppt_x"/>
                                          </p:val>
                                        </p:tav>
                                      </p:tavLst>
                                    </p:anim>
                                    <p:anim calcmode="lin" valueType="num">
                                      <p:cBhvr>
                                        <p:cTn id="19" dur="500" fill="hold"/>
                                        <p:tgtEl>
                                          <p:spTgt spid="5">
                                            <p:bg/>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anim calcmode="lin" valueType="num">
                                      <p:cBhvr>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bg/>
                                          </p:spTgt>
                                        </p:tgtEl>
                                        <p:attrNameLst>
                                          <p:attrName>style.visibility</p:attrName>
                                        </p:attrNameLst>
                                      </p:cBhvr>
                                      <p:to>
                                        <p:strVal val="visible"/>
                                      </p:to>
                                    </p:set>
                                    <p:animEffect transition="in" filter="fade">
                                      <p:cBhvr>
                                        <p:cTn id="27" dur="500"/>
                                        <p:tgtEl>
                                          <p:spTgt spid="6">
                                            <p:bg/>
                                          </p:spTgt>
                                        </p:tgtEl>
                                      </p:cBhvr>
                                    </p:animEffect>
                                    <p:anim calcmode="lin" valueType="num">
                                      <p:cBhvr>
                                        <p:cTn id="28" dur="500" fill="hold"/>
                                        <p:tgtEl>
                                          <p:spTgt spid="6">
                                            <p:bg/>
                                          </p:spTgt>
                                        </p:tgtEl>
                                        <p:attrNameLst>
                                          <p:attrName>ppt_x</p:attrName>
                                        </p:attrNameLst>
                                      </p:cBhvr>
                                      <p:tavLst>
                                        <p:tav tm="0">
                                          <p:val>
                                            <p:strVal val="#ppt_x"/>
                                          </p:val>
                                        </p:tav>
                                        <p:tav tm="100000">
                                          <p:val>
                                            <p:strVal val="#ppt_x"/>
                                          </p:val>
                                        </p:tav>
                                      </p:tavLst>
                                    </p:anim>
                                    <p:anim calcmode="lin" valueType="num">
                                      <p:cBhvr>
                                        <p:cTn id="29" dur="500" fill="hold"/>
                                        <p:tgtEl>
                                          <p:spTgt spid="6">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anim calcmode="lin" valueType="num">
                                      <p:cBhvr>
                                        <p:cTn id="3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anim calcmode="lin" valueType="num">
                                      <p:cBhvr>
                                        <p:cTn id="3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1" end="1"/>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fade">
                                      <p:cBhvr>
                                        <p:cTn id="42" dur="500"/>
                                        <p:tgtEl>
                                          <p:spTgt spid="6">
                                            <p:txEl>
                                              <p:pRg st="2" end="2"/>
                                            </p:txEl>
                                          </p:spTgt>
                                        </p:tgtEl>
                                      </p:cBhvr>
                                    </p:animEffect>
                                    <p:anim calcmode="lin" valueType="num">
                                      <p:cBhvr>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4" dur="500" fill="hold"/>
                                        <p:tgtEl>
                                          <p:spTgt spid="6">
                                            <p:txEl>
                                              <p:pRg st="2" end="2"/>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fade">
                                      <p:cBhvr>
                                        <p:cTn id="47" dur="500"/>
                                        <p:tgtEl>
                                          <p:spTgt spid="6">
                                            <p:txEl>
                                              <p:pRg st="3" end="3"/>
                                            </p:txEl>
                                          </p:spTgt>
                                        </p:tgtEl>
                                      </p:cBhvr>
                                    </p:animEffect>
                                    <p:anim calcmode="lin" valueType="num">
                                      <p:cBhvr>
                                        <p:cTn id="4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3" end="3"/>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fade">
                                      <p:cBhvr>
                                        <p:cTn id="52" dur="500"/>
                                        <p:tgtEl>
                                          <p:spTgt spid="6">
                                            <p:txEl>
                                              <p:pRg st="4" end="4"/>
                                            </p:txEl>
                                          </p:spTgt>
                                        </p:tgtEl>
                                      </p:cBhvr>
                                    </p:animEffect>
                                    <p:anim calcmode="lin" valueType="num">
                                      <p:cBhvr>
                                        <p:cTn id="5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4" end="4"/>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xEl>
                                              <p:pRg st="5" end="5"/>
                                            </p:txEl>
                                          </p:spTgt>
                                        </p:tgtEl>
                                        <p:attrNameLst>
                                          <p:attrName>style.visibility</p:attrName>
                                        </p:attrNameLst>
                                      </p:cBhvr>
                                      <p:to>
                                        <p:strVal val="visible"/>
                                      </p:to>
                                    </p:set>
                                    <p:animEffect transition="in" filter="fade">
                                      <p:cBhvr>
                                        <p:cTn id="57" dur="500"/>
                                        <p:tgtEl>
                                          <p:spTgt spid="6">
                                            <p:txEl>
                                              <p:pRg st="5" end="5"/>
                                            </p:txEl>
                                          </p:spTgt>
                                        </p:tgtEl>
                                      </p:cBhvr>
                                    </p:animEffect>
                                    <p:anim calcmode="lin" valueType="num">
                                      <p:cBhvr>
                                        <p:cTn id="58"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59" dur="500" fill="hold"/>
                                        <p:tgtEl>
                                          <p:spTgt spid="6">
                                            <p:txEl>
                                              <p:pRg st="5" end="5"/>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
                                            <p:txEl>
                                              <p:pRg st="6" end="6"/>
                                            </p:txEl>
                                          </p:spTgt>
                                        </p:tgtEl>
                                        <p:attrNameLst>
                                          <p:attrName>style.visibility</p:attrName>
                                        </p:attrNameLst>
                                      </p:cBhvr>
                                      <p:to>
                                        <p:strVal val="visible"/>
                                      </p:to>
                                    </p:set>
                                    <p:animEffect transition="in" filter="fade">
                                      <p:cBhvr>
                                        <p:cTn id="62" dur="500"/>
                                        <p:tgtEl>
                                          <p:spTgt spid="6">
                                            <p:txEl>
                                              <p:pRg st="6" end="6"/>
                                            </p:txEl>
                                          </p:spTgt>
                                        </p:tgtEl>
                                      </p:cBhvr>
                                    </p:animEffect>
                                    <p:anim calcmode="lin" valueType="num">
                                      <p:cBhvr>
                                        <p:cTn id="6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64" dur="5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31_1#e72782cf9?vcp=1&amp;vop=1&amp;pid=9d3b7e2e0&amp;color=36,64,97&amp;vtp=1&amp;bbb=1&amp;hb=1">
                <a:extLst>
                  <a:ext uri="{FF2B5EF4-FFF2-40B4-BE49-F238E27FC236}">
                    <a16:creationId xmlns:a16="http://schemas.microsoft.com/office/drawing/2014/main" id="{1A9E0B32-BD6B-FD38-DD07-81D96C0C140B}"/>
                  </a:ext>
                </a:extLst>
              </p:cNvPr>
              <p:cNvSpPr/>
              <p:nvPr/>
            </p:nvSpPr>
            <p:spPr>
              <a:xfrm>
                <a:off x="539496" y="1825306"/>
                <a:ext cx="11109960" cy="863600"/>
              </a:xfrm>
              <a:prstGeom prst="rect">
                <a:avLst/>
              </a:prstGeom>
              <a:noFill/>
              <a:ln/>
            </p:spPr>
            <p:txBody>
              <a:bodyPr wrap="square" lIns="0" tIns="0" rIns="0" bIns="0" rtlCol="0" anchor="t"/>
              <a:lstStyle/>
              <a:p>
                <a:pPr latinLnBrk="1">
                  <a:lnSpc>
                    <a:spcPts val="200"/>
                  </a:lnSpc>
                </a:pPr>
                <a:endParaRPr lang="en-US" altLang="zh-CN" sz="100" b="0" i="0" spc="-9900">
                  <a:solidFill>
                    <a:srgbClr val="6565FF"/>
                  </a:solidFill>
                  <a:latin typeface="Times New Roman" pitchFamily="34" charset="0"/>
                  <a:ea typeface="微软雅黑" pitchFamily="34" charset="-122"/>
                  <a:cs typeface="Times New Roman" pitchFamily="34" charset="-120"/>
                </a:endParaRPr>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方法三</a:t>
                </a:r>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(1+2</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−3</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2</m:t>
                        </m:r>
                      </m:sup>
                    </m:sSup>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5</m:t>
                        </m:r>
                      </m:sup>
                    </m:sSup>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𝑥</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5</m:t>
                        </m:r>
                      </m:sup>
                    </m:sSup>
                    <m:r>
                      <a:rPr lang="en-US" altLang="zh-CN" b="0" i="0">
                        <a:solidFill>
                          <a:srgbClr val="6565FF"/>
                        </a:solidFill>
                        <a:latin typeface="Cambria Math" pitchFamily="34" charset="0"/>
                        <a:ea typeface="Cambria Math" pitchFamily="34" charset="-122"/>
                        <a:cs typeface="Cambria Math" pitchFamily="34" charset="-120"/>
                      </a:rPr>
                      <m:t>(1+3</m:t>
                    </m:r>
                    <m:r>
                      <a:rPr lang="en-US" altLang="zh-CN" b="0" i="0">
                        <a:solidFill>
                          <a:srgbClr val="6565FF"/>
                        </a:solidFill>
                        <a:latin typeface="Cambria Math" pitchFamily="34" charset="0"/>
                        <a:ea typeface="Cambria Math" pitchFamily="34" charset="-122"/>
                        <a:cs typeface="Cambria Math" pitchFamily="34" charset="-120"/>
                      </a:rPr>
                      <m:t>𝑥</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5</m:t>
                        </m:r>
                      </m:sup>
                    </m:sSup>
                    <m:r>
                      <a:rPr lang="en-US" altLang="zh-CN" b="0" i="0">
                        <a:solidFill>
                          <a:srgbClr val="6565FF"/>
                        </a:solidFill>
                        <a:latin typeface="Cambria Math" pitchFamily="34" charset="0"/>
                        <a:ea typeface="Cambria Math" pitchFamily="34" charset="-122"/>
                        <a:cs typeface="Cambria Math" pitchFamily="34" charset="-120"/>
                      </a:rPr>
                      <m:t>=(1−5</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+10</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−10</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+5</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4</m:t>
                        </m:r>
                      </m:sup>
                    </m:sSup>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5</m:t>
                        </m:r>
                      </m:sup>
                    </m:sSup>
                    <m:r>
                      <a:rPr lang="en-US" altLang="zh-CN" b="0" i="0">
                        <a:solidFill>
                          <a:srgbClr val="6565FF"/>
                        </a:solidFill>
                        <a:latin typeface="Cambria Math" pitchFamily="34" charset="0"/>
                        <a:ea typeface="Cambria Math" pitchFamily="34" charset="-122"/>
                        <a:cs typeface="Cambria Math" pitchFamily="34" charset="-120"/>
                      </a:rPr>
                      <m:t>)⋅(1+15</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+90</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+270</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+405</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4</m:t>
                        </m:r>
                      </m:sup>
                    </m:sSup>
                    <m:r>
                      <a:rPr lang="en-US" altLang="zh-CN" b="0" i="0">
                        <a:solidFill>
                          <a:srgbClr val="6565FF"/>
                        </a:solidFill>
                        <a:latin typeface="Cambria Math" pitchFamily="34" charset="0"/>
                        <a:ea typeface="Cambria Math" pitchFamily="34" charset="-122"/>
                        <a:cs typeface="Cambria Math" pitchFamily="34" charset="-120"/>
                      </a:rPr>
                      <m:t>+243</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5</m:t>
                        </m:r>
                      </m:sup>
                    </m:sSup>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a:p>
                <a:pPr latinLnBrk="1">
                  <a:lnSpc>
                    <a:spcPts val="100"/>
                  </a:lnSpc>
                </a:pPr>
                <a:endParaRPr lang="en-US" altLang="zh-CN" dirty="0"/>
              </a:p>
            </p:txBody>
          </p:sp>
        </mc:Choice>
        <mc:Fallback xmlns="">
          <p:sp>
            <p:nvSpPr>
              <p:cNvPr id="2" name="QO_6_AN.31_1#e72782cf9?vcp=1&amp;vop=1&amp;pid=9d3b7e2e0&amp;color=36,64,97&amp;vtp=1&amp;bbb=1&amp;hb=1">
                <a:extLst>
                  <a:ext uri="{FF2B5EF4-FFF2-40B4-BE49-F238E27FC236}">
                    <a16:creationId xmlns:a16="http://schemas.microsoft.com/office/drawing/2014/main" id="{1A9E0B32-BD6B-FD38-DD07-81D96C0C140B}"/>
                  </a:ext>
                </a:extLst>
              </p:cNvPr>
              <p:cNvSpPr>
                <a:spLocks noRot="1" noChangeAspect="1" noMove="1" noResize="1" noEditPoints="1" noAdjustHandles="1" noChangeArrowheads="1" noChangeShapeType="1" noTextEdit="1"/>
              </p:cNvSpPr>
              <p:nvPr/>
            </p:nvSpPr>
            <p:spPr>
              <a:xfrm>
                <a:off x="539496" y="1825306"/>
                <a:ext cx="11109960" cy="863600"/>
              </a:xfrm>
              <a:prstGeom prst="rect">
                <a:avLst/>
              </a:prstGeom>
              <a:blipFill>
                <a:blip r:embed="rId2"/>
                <a:stretch>
                  <a:fillRect l="-1317" b="-105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31_1#e72782cf9?vcp=1&amp;vop=1&amp;pid=9d3b7e2e0&amp;color=36,64,97&amp;vtp=1&amp;bbb=1&amp;hb=1">
                <a:extLst>
                  <a:ext uri="{FF2B5EF4-FFF2-40B4-BE49-F238E27FC236}">
                    <a16:creationId xmlns:a16="http://schemas.microsoft.com/office/drawing/2014/main" id="{169A85A3-6531-9974-7FA4-D7D944E7E030}"/>
                  </a:ext>
                </a:extLst>
              </p:cNvPr>
              <p:cNvSpPr/>
              <p:nvPr/>
            </p:nvSpPr>
            <p:spPr>
              <a:xfrm>
                <a:off x="539496" y="2673706"/>
                <a:ext cx="11109960" cy="2455799"/>
              </a:xfrm>
              <a:prstGeom prst="rect">
                <a:avLst/>
              </a:prstGeom>
              <a:noFill/>
              <a:ln/>
            </p:spPr>
            <p:txBody>
              <a:bodyPr wrap="none" lIns="0" tIns="0" rIns="0" bIns="0" rtlCol="0" anchor="t"/>
              <a:lstStyle/>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相</a:t>
                </a:r>
                <a:r>
                  <a:rPr lang="en-US" altLang="zh-CN" sz="1800" b="0" i="0">
                    <a:solidFill>
                      <a:srgbClr val="6565FF"/>
                    </a:solidFill>
                    <a:latin typeface="Times New Roman" pitchFamily="34" charset="0"/>
                    <a:ea typeface="微软雅黑" pitchFamily="34" charset="-122"/>
                    <a:cs typeface="Times New Roman" pitchFamily="34" charset="-120"/>
                  </a:rPr>
                  <a:t>乘合并得</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的系数为92.</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法四</a:t>
                </a:r>
                <a:r>
                  <a:rPr lang="en-US" altLang="zh-CN" sz="1800" b="0" i="0" dirty="0">
                    <a:solidFill>
                      <a:srgbClr val="6565FF"/>
                    </a:solidFill>
                    <a:latin typeface="Times New Roman" pitchFamily="34" charset="0"/>
                    <a:ea typeface="微软雅黑" pitchFamily="34" charset="-122"/>
                    <a:cs typeface="Times New Roman" pitchFamily="34" charset="-120"/>
                  </a:rPr>
                  <a:t>：将</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看作5个因式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的乘积，这5个因式乘积的展开式中形成</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的来源如下：</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①</a:t>
                </a:r>
                <a:r>
                  <a:rPr lang="en-US" altLang="zh-CN" sz="1800" b="0" i="0" dirty="0">
                    <a:solidFill>
                      <a:srgbClr val="6565FF"/>
                    </a:solidFill>
                    <a:latin typeface="Times New Roman" pitchFamily="34" charset="0"/>
                    <a:ea typeface="微软雅黑" pitchFamily="34" charset="-122"/>
                    <a:cs typeface="Times New Roman" pitchFamily="34" charset="-120"/>
                  </a:rPr>
                  <a:t>5个因式中，全取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，这样的方式有</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5</m:t>
                        </m:r>
                      </m:sup>
                    </m:sSubSup>
                  </m:oMath>
                </a14:m>
                <a:r>
                  <a:rPr lang="en-US" altLang="zh-CN" sz="1800" b="0" i="0" dirty="0">
                    <a:solidFill>
                      <a:srgbClr val="6565FF"/>
                    </a:solidFill>
                    <a:latin typeface="Times New Roman" pitchFamily="34" charset="0"/>
                    <a:ea typeface="微软雅黑" pitchFamily="34" charset="-122"/>
                    <a:cs typeface="Times New Roman" pitchFamily="34" charset="-120"/>
                  </a:rPr>
                  <a:t>种，对应的项为</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5</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②</a:t>
                </a:r>
                <a:r>
                  <a:rPr lang="en-US" altLang="zh-CN" sz="1800" b="0" i="0" dirty="0">
                    <a:solidFill>
                      <a:srgbClr val="6565FF"/>
                    </a:solidFill>
                    <a:latin typeface="Times New Roman" pitchFamily="34" charset="0"/>
                    <a:ea typeface="微软雅黑" pitchFamily="34" charset="-122"/>
                    <a:cs typeface="Times New Roman" pitchFamily="34" charset="-120"/>
                  </a:rPr>
                  <a:t>5个因式中，3个取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，1个取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，1个取1，这样的方式有</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3</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oMath>
                </a14:m>
                <a:r>
                  <a:rPr lang="en-US" altLang="zh-CN" sz="1800" b="0" i="0" dirty="0">
                    <a:solidFill>
                      <a:srgbClr val="6565FF"/>
                    </a:solidFill>
                    <a:latin typeface="Times New Roman" pitchFamily="34" charset="0"/>
                    <a:ea typeface="微软雅黑" pitchFamily="34" charset="-122"/>
                    <a:cs typeface="Times New Roman" pitchFamily="34" charset="-120"/>
                  </a:rPr>
                  <a:t>种，对应的项为</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③</a:t>
                </a:r>
                <a:r>
                  <a:rPr lang="en-US" altLang="zh-CN" sz="1800" b="0" i="0" dirty="0">
                    <a:solidFill>
                      <a:srgbClr val="6565FF"/>
                    </a:solidFill>
                    <a:latin typeface="Times New Roman" pitchFamily="34" charset="0"/>
                    <a:ea typeface="微软雅黑" pitchFamily="34" charset="-122"/>
                    <a:cs typeface="Times New Roman" pitchFamily="34" charset="-120"/>
                  </a:rPr>
                  <a:t>5个因式中，1个取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，2个取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，2个取1，这样的方式有</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oMath>
                </a14:m>
                <a:r>
                  <a:rPr lang="en-US" altLang="zh-CN" sz="1800" b="0" i="0" dirty="0">
                    <a:solidFill>
                      <a:srgbClr val="6565FF"/>
                    </a:solidFill>
                    <a:latin typeface="Times New Roman" pitchFamily="34" charset="0"/>
                    <a:ea typeface="微软雅黑" pitchFamily="34" charset="-122"/>
                    <a:cs typeface="Times New Roman" pitchFamily="34" charset="-120"/>
                  </a:rPr>
                  <a:t>种，对应的项为</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5</m:t>
                        </m:r>
                      </m:sup>
                    </m:sSup>
                  </m:oMath>
                </a14:m>
                <a:r>
                  <a:rPr lang="en-US" altLang="zh-CN" b="0" i="0" dirty="0">
                    <a:solidFill>
                      <a:srgbClr val="6565FF"/>
                    </a:solidFill>
                    <a:latin typeface="Times New Roman" pitchFamily="34" charset="0"/>
                    <a:ea typeface="微软雅黑" pitchFamily="34" charset="-122"/>
                    <a:cs typeface="Times New Roman" pitchFamily="34" charset="-120"/>
                  </a:rPr>
                  <a:t>的系数为</a:t>
                </a:r>
                <a14:m>
                  <m:oMath xmlns:m="http://schemas.openxmlformats.org/officeDocument/2006/math">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5</m:t>
                        </m:r>
                      </m:sub>
                      <m:sup>
                        <m:r>
                          <a:rPr lang="en-US" altLang="zh-CN" b="0" i="0">
                            <a:solidFill>
                              <a:srgbClr val="6565FF"/>
                            </a:solidFill>
                            <a:latin typeface="Cambria Math" pitchFamily="34" charset="0"/>
                            <a:ea typeface="Cambria Math" pitchFamily="34" charset="-122"/>
                            <a:cs typeface="Cambria Math" pitchFamily="34" charset="-120"/>
                          </a:rPr>
                          <m:t>5</m:t>
                        </m:r>
                      </m:sup>
                    </m:sSubSup>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5</m:t>
                        </m:r>
                      </m:sup>
                    </m:sSup>
                    <m:r>
                      <a:rPr lang="en-US" altLang="zh-CN" b="0" i="0">
                        <a:solidFill>
                          <a:srgbClr val="6565FF"/>
                        </a:solidFill>
                        <a:latin typeface="Cambria Math" pitchFamily="34" charset="0"/>
                        <a:ea typeface="Cambria Math" pitchFamily="34" charset="-122"/>
                        <a:cs typeface="Cambria Math" pitchFamily="34" charset="-120"/>
                      </a:rPr>
                      <m:t>+</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5</m:t>
                        </m:r>
                      </m:sub>
                      <m:sup>
                        <m:r>
                          <a:rPr lang="en-US" altLang="zh-CN" b="0" i="0">
                            <a:solidFill>
                              <a:srgbClr val="6565FF"/>
                            </a:solidFill>
                            <a:latin typeface="Cambria Math" pitchFamily="34" charset="0"/>
                            <a:ea typeface="Cambria Math" pitchFamily="34" charset="-122"/>
                            <a:cs typeface="Cambria Math" pitchFamily="34" charset="-120"/>
                          </a:rPr>
                          <m:t>3</m:t>
                        </m:r>
                      </m:sup>
                    </m:sSubSup>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2</m:t>
                        </m:r>
                      </m:sub>
                      <m:sup>
                        <m:r>
                          <a:rPr lang="en-US" altLang="zh-CN" b="0" i="0">
                            <a:solidFill>
                              <a:srgbClr val="6565FF"/>
                            </a:solidFill>
                            <a:latin typeface="Cambria Math" pitchFamily="34" charset="0"/>
                            <a:ea typeface="Cambria Math" pitchFamily="34" charset="-122"/>
                            <a:cs typeface="Cambria Math" pitchFamily="34" charset="-120"/>
                          </a:rPr>
                          <m:t>1</m:t>
                        </m:r>
                      </m:sup>
                    </m:sSubSup>
                    <m:r>
                      <a:rPr lang="en-US" altLang="zh-CN" b="0" i="0">
                        <a:solidFill>
                          <a:srgbClr val="6565FF"/>
                        </a:solidFill>
                        <a:latin typeface="Cambria Math" pitchFamily="34" charset="0"/>
                        <a:ea typeface="Cambria Math" pitchFamily="34" charset="-122"/>
                        <a:cs typeface="Cambria Math" pitchFamily="34" charset="-120"/>
                      </a:rPr>
                      <m:t>×(−3)+</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5</m:t>
                        </m:r>
                      </m:sub>
                      <m:sup>
                        <m:r>
                          <a:rPr lang="en-US" altLang="zh-CN" b="0" i="0">
                            <a:solidFill>
                              <a:srgbClr val="6565FF"/>
                            </a:solidFill>
                            <a:latin typeface="Cambria Math" pitchFamily="34" charset="0"/>
                            <a:ea typeface="Cambria Math" pitchFamily="34" charset="-122"/>
                            <a:cs typeface="Cambria Math" pitchFamily="34" charset="-120"/>
                          </a:rPr>
                          <m:t>1</m:t>
                        </m:r>
                      </m:sup>
                    </m:sSubSup>
                    <m:r>
                      <a:rPr lang="en-US" altLang="zh-CN" b="0" i="0">
                        <a:solidFill>
                          <a:srgbClr val="6565FF"/>
                        </a:solidFill>
                        <a:latin typeface="Cambria Math" pitchFamily="34" charset="0"/>
                        <a:ea typeface="Cambria Math" pitchFamily="34" charset="-122"/>
                        <a:cs typeface="Cambria Math" pitchFamily="34" charset="-120"/>
                      </a:rPr>
                      <m:t>×2×</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4</m:t>
                        </m:r>
                      </m:sub>
                      <m:sup>
                        <m:r>
                          <a:rPr lang="en-US" altLang="zh-CN" b="0" i="0">
                            <a:solidFill>
                              <a:srgbClr val="6565FF"/>
                            </a:solidFill>
                            <a:latin typeface="Cambria Math" pitchFamily="34" charset="0"/>
                            <a:ea typeface="Cambria Math" pitchFamily="34" charset="-122"/>
                            <a:cs typeface="Cambria Math" pitchFamily="34" charset="-120"/>
                          </a:rPr>
                          <m:t>2</m:t>
                        </m:r>
                      </m:sup>
                    </m:sSubSup>
                    <m:r>
                      <a:rPr lang="en-US" altLang="zh-CN" b="0" i="0">
                        <a:solidFill>
                          <a:srgbClr val="6565FF"/>
                        </a:solidFill>
                        <a:latin typeface="Cambria Math" pitchFamily="34" charset="0"/>
                        <a:ea typeface="Cambria Math" pitchFamily="34" charset="-122"/>
                        <a:cs typeface="Cambria Math" pitchFamily="34" charset="-120"/>
                      </a:rPr>
                      <m:t>×(−3</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=92.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3" name="QO_6_AN.31_1#e72782cf9?vcp=1&amp;vop=1&amp;pid=9d3b7e2e0&amp;color=36,64,97&amp;vtp=1&amp;bbb=1&amp;hb=1">
                <a:extLst>
                  <a:ext uri="{FF2B5EF4-FFF2-40B4-BE49-F238E27FC236}">
                    <a16:creationId xmlns:a16="http://schemas.microsoft.com/office/drawing/2014/main" id="{169A85A3-6531-9974-7FA4-D7D944E7E030}"/>
                  </a:ext>
                </a:extLst>
              </p:cNvPr>
              <p:cNvSpPr>
                <a:spLocks noRot="1" noChangeAspect="1" noMove="1" noResize="1" noEditPoints="1" noAdjustHandles="1" noChangeArrowheads="1" noChangeShapeType="1" noTextEdit="1"/>
              </p:cNvSpPr>
              <p:nvPr/>
            </p:nvSpPr>
            <p:spPr>
              <a:xfrm>
                <a:off x="539496" y="2673706"/>
                <a:ext cx="11109960" cy="2455799"/>
              </a:xfrm>
              <a:prstGeom prst="rect">
                <a:avLst/>
              </a:prstGeom>
              <a:blipFill>
                <a:blip r:embed="rId3"/>
                <a:stretch>
                  <a:fillRect l="-1317" r="-1372" b="-5970"/>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6156676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anim calcmode="lin" valueType="num">
                                      <p:cBhvr>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bg/>
                                          </p:spTgt>
                                        </p:tgtEl>
                                        <p:attrNameLst>
                                          <p:attrName>style.visibility</p:attrName>
                                        </p:attrNameLst>
                                      </p:cBhvr>
                                      <p:to>
                                        <p:strVal val="visible"/>
                                      </p:to>
                                    </p:set>
                                    <p:animEffect transition="in" filter="fade">
                                      <p:cBhvr>
                                        <p:cTn id="17" dur="500"/>
                                        <p:tgtEl>
                                          <p:spTgt spid="3">
                                            <p:bg/>
                                          </p:spTgt>
                                        </p:tgtEl>
                                      </p:cBhvr>
                                    </p:animEffect>
                                    <p:anim calcmode="lin" valueType="num">
                                      <p:cBhvr>
                                        <p:cTn id="18" dur="500" fill="hold"/>
                                        <p:tgtEl>
                                          <p:spTgt spid="3">
                                            <p:bg/>
                                          </p:spTgt>
                                        </p:tgtEl>
                                        <p:attrNameLst>
                                          <p:attrName>ppt_x</p:attrName>
                                        </p:attrNameLst>
                                      </p:cBhvr>
                                      <p:tavLst>
                                        <p:tav tm="0">
                                          <p:val>
                                            <p:strVal val="#ppt_x"/>
                                          </p:val>
                                        </p:tav>
                                        <p:tav tm="100000">
                                          <p:val>
                                            <p:strVal val="#ppt_x"/>
                                          </p:val>
                                        </p:tav>
                                      </p:tavLst>
                                    </p:anim>
                                    <p:anim calcmode="lin" valueType="num">
                                      <p:cBhvr>
                                        <p:cTn id="19" dur="500" fill="hold"/>
                                        <p:tgtEl>
                                          <p:spTgt spid="3">
                                            <p:bg/>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500"/>
                                        <p:tgtEl>
                                          <p:spTgt spid="3">
                                            <p:txEl>
                                              <p:pRg st="0" end="0"/>
                                            </p:txEl>
                                          </p:spTgt>
                                        </p:tgtEl>
                                      </p:cBhvr>
                                    </p:animEffect>
                                    <p:anim calcmode="lin" valueType="num">
                                      <p:cBhvr>
                                        <p:cTn id="2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anim calcmode="lin" valueType="num">
                                      <p:cBhvr>
                                        <p:cTn id="2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1" end="1"/>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500"/>
                                        <p:tgtEl>
                                          <p:spTgt spid="3">
                                            <p:txEl>
                                              <p:pRg st="2" end="2"/>
                                            </p:txEl>
                                          </p:spTgt>
                                        </p:tgtEl>
                                      </p:cBhvr>
                                    </p:animEffect>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500"/>
                                        <p:tgtEl>
                                          <p:spTgt spid="3">
                                            <p:txEl>
                                              <p:pRg st="3" end="3"/>
                                            </p:txEl>
                                          </p:spTgt>
                                        </p:tgtEl>
                                      </p:cBhvr>
                                    </p:animEffect>
                                    <p:anim calcmode="lin" valueType="num">
                                      <p:cBhvr>
                                        <p:cTn id="3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3" end="3"/>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500"/>
                                        <p:tgtEl>
                                          <p:spTgt spid="3">
                                            <p:txEl>
                                              <p:pRg st="4" end="4"/>
                                            </p:txEl>
                                          </p:spTgt>
                                        </p:tgtEl>
                                      </p:cBhvr>
                                    </p:animEffect>
                                    <p:anim calcmode="lin" valueType="num">
                                      <p:cBhvr>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4" end="4"/>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500"/>
                                        <p:tgtEl>
                                          <p:spTgt spid="3">
                                            <p:txEl>
                                              <p:pRg st="5" end="5"/>
                                            </p:txEl>
                                          </p:spTgt>
                                        </p:tgtEl>
                                      </p:cBhvr>
                                    </p:animEffect>
                                    <p:anim calcmode="lin" valueType="num">
                                      <p:cBhvr>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32_1#77f169ce9?vaa=1&amp;vcp=1&amp;vop=1&amp;pid=9d3b7e2e0&amp;color=36,64,97&amp;vtp=1&amp;bt=1&amp;bbb=1"/>
              <p:cNvSpPr/>
              <p:nvPr/>
            </p:nvSpPr>
            <p:spPr>
              <a:xfrm>
                <a:off x="539496" y="927689"/>
                <a:ext cx="11109960" cy="525844"/>
              </a:xfrm>
              <a:prstGeom prst="rect">
                <a:avLst/>
              </a:prstGeom>
              <a:noFill/>
              <a:ln/>
            </p:spPr>
            <p:txBody>
              <a:bodyPr wrap="none" lIns="0" tIns="0" rIns="0" bIns="0" rtlCol="0" anchor="t"/>
              <a:lstStyle/>
              <a:p>
                <a:pPr algn="l" latinLnBrk="1">
                  <a:lnSpc>
                    <a:spcPts val="45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例6</a:t>
                </a:r>
                <a:r>
                  <a:rPr lang="en-US" altLang="zh-CN" sz="1800" b="1" i="0" dirty="0">
                    <a:solidFill>
                      <a:srgbClr val="244061"/>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a:solidFill>
                              <a:srgbClr val="244061"/>
                            </a:solidFill>
                            <a:latin typeface="Cambria Math" pitchFamily="34" charset="0"/>
                            <a:ea typeface="Cambria Math" pitchFamily="34" charset="-122"/>
                            <a:cs typeface="Cambria Math" pitchFamily="34" charset="-120"/>
                          </a:rPr>
                          <m:t>+3)</m:t>
                        </m:r>
                      </m:e>
                      <m:sup>
                        <m:r>
                          <a:rPr lang="en-US" altLang="zh-CN" sz="1800" b="0" i="0">
                            <a:solidFill>
                              <a:srgbClr val="244061"/>
                            </a:solidFill>
                            <a:latin typeface="Cambria Math" pitchFamily="34" charset="0"/>
                            <a:ea typeface="Cambria Math" pitchFamily="34" charset="-122"/>
                            <a:cs typeface="Cambria Math" pitchFamily="34" charset="-120"/>
                          </a:rPr>
                          <m:t>4</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的展开式中的常数项为</a:t>
                </a:r>
                <a:r>
                  <a:rPr lang="en-US" altLang="zh-CN" sz="1800" i="0">
                    <a:solidFill>
                      <a:srgbClr val="244061"/>
                    </a:solidFill>
                    <a:latin typeface="SimSun" pitchFamily="34" charset="0"/>
                    <a:ea typeface="SimSun" pitchFamily="34" charset="-122"/>
                    <a:cs typeface="SimSun" pitchFamily="34" charset="-120"/>
                  </a:rPr>
                  <a:t>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B_6_BD.32_1#77f169ce9?vaa=1&amp;vcp=1&amp;vop=1&amp;pid=9d3b7e2e0&amp;color=36,64,97&amp;vtp=1&amp;bt=1&amp;bbb=1"/>
              <p:cNvSpPr>
                <a:spLocks noRot="1" noChangeAspect="1" noMove="1" noResize="1" noEditPoints="1" noAdjustHandles="1" noChangeArrowheads="1" noChangeShapeType="1" noTextEdit="1"/>
              </p:cNvSpPr>
              <p:nvPr/>
            </p:nvSpPr>
            <p:spPr>
              <a:xfrm>
                <a:off x="539496" y="927689"/>
                <a:ext cx="11109960" cy="525844"/>
              </a:xfrm>
              <a:prstGeom prst="rect">
                <a:avLst/>
              </a:prstGeom>
              <a:blipFill>
                <a:blip r:embed="rId3"/>
                <a:stretch>
                  <a:fillRect b="-162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33_1#77f169ce9?vaa=1&amp;vcp=1&amp;vop=1&amp;pid=9d3b7e2e0&amp;color=36,64,97&amp;vtp=1&amp;bbb=1&amp;hb=1"/>
              <p:cNvSpPr/>
              <p:nvPr/>
            </p:nvSpPr>
            <p:spPr>
              <a:xfrm>
                <a:off x="539496" y="1458359"/>
                <a:ext cx="11109960" cy="45974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方法一（利用组合数求解）：</a:t>
                </a:r>
                <a:endParaRPr lang="en-US" altLang="zh-CN" sz="1800" dirty="0"/>
              </a:p>
              <a:p>
                <a:pPr latinLnBrk="1">
                  <a:lnSpc>
                    <a:spcPts val="4600"/>
                  </a:lnSpc>
                </a:pP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4</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可以看作4个</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相乘，</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常</a:t>
                </a:r>
                <a:r>
                  <a:rPr lang="en-US" altLang="zh-CN" sz="1800" b="0" i="0">
                    <a:solidFill>
                      <a:srgbClr val="003760"/>
                    </a:solidFill>
                    <a:latin typeface="Times New Roman" pitchFamily="34" charset="0"/>
                    <a:ea typeface="微软雅黑" pitchFamily="34" charset="-122"/>
                    <a:cs typeface="Times New Roman" pitchFamily="34" charset="-120"/>
                  </a:rPr>
                  <a:t>数项可由下列两种可能得到</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4个因式中，1个取</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，2个取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，1个取3，</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3</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1</m:t>
                        </m:r>
                      </m:sup>
                    </m:sSubSup>
                    <m:r>
                      <a:rPr lang="en-US" altLang="zh-CN" sz="1800" b="0" i="0">
                        <a:solidFill>
                          <a:srgbClr val="003760"/>
                        </a:solidFill>
                        <a:latin typeface="Cambria Math" pitchFamily="34" charset="0"/>
                        <a:ea typeface="Cambria Math" pitchFamily="34" charset="-122"/>
                        <a:cs typeface="Cambria Math" pitchFamily="34" charset="-120"/>
                      </a:rPr>
                      <m:t>×3=36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4个因式中，全部取3，得</a:t>
                </a:r>
                <a14:m>
                  <m:oMath xmlns:m="http://schemas.openxmlformats.org/officeDocument/2006/math">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4</m:t>
                        </m:r>
                      </m:sup>
                    </m:sSub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4</m:t>
                        </m:r>
                      </m:sup>
                    </m:sSup>
                    <m:r>
                      <a:rPr lang="en-US" altLang="zh-CN" sz="1800" b="0" i="0">
                        <a:solidFill>
                          <a:srgbClr val="003760"/>
                        </a:solidFill>
                        <a:latin typeface="Cambria Math" pitchFamily="34" charset="0"/>
                        <a:ea typeface="Cambria Math" pitchFamily="34" charset="-122"/>
                        <a:cs typeface="Cambria Math" pitchFamily="34" charset="-120"/>
                      </a:rPr>
                      <m:t>=81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合</a:t>
                </a:r>
                <a:r>
                  <a:rPr lang="en-US" altLang="zh-CN" sz="1800" b="0" i="0">
                    <a:solidFill>
                      <a:srgbClr val="003760"/>
                    </a:solidFill>
                    <a:latin typeface="Times New Roman" pitchFamily="34" charset="0"/>
                    <a:ea typeface="微软雅黑" pitchFamily="34" charset="-122"/>
                    <a:cs typeface="Times New Roman" pitchFamily="34" charset="-120"/>
                  </a:rPr>
                  <a:t>并同类项为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36+81=117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.所以常数项为117.</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4</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4</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通</a:t>
                </a:r>
                <a:r>
                  <a:rPr lang="en-US" altLang="zh-CN" sz="1800" b="0" i="0">
                    <a:solidFill>
                      <a:srgbClr val="003760"/>
                    </a:solidFill>
                    <a:latin typeface="Times New Roman" pitchFamily="34" charset="0"/>
                    <a:ea typeface="微软雅黑" pitchFamily="34" charset="-122"/>
                    <a:cs typeface="Times New Roman" pitchFamily="34" charset="-120"/>
                  </a:rPr>
                  <a:t>项</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𝑇</m:t>
                        </m:r>
                      </m:e>
                      <m:sub>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𝑟</m:t>
                        </m:r>
                      </m:sup>
                    </m:sSub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𝑟</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𝑟</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ct val="150000"/>
                  </a:lnSpc>
                </a:pPr>
                <a:endParaRPr lang="en-US" altLang="zh-CN" dirty="0"/>
              </a:p>
            </p:txBody>
          </p:sp>
        </mc:Choice>
        <mc:Fallback xmlns="">
          <p:sp>
            <p:nvSpPr>
              <p:cNvPr id="4" name="QB_6_AS.33_1#77f169ce9?vaa=1&amp;vcp=1&amp;vop=1&amp;pid=9d3b7e2e0&amp;color=36,64,97&amp;vtp=1&amp;bbb=1&amp;hb=1"/>
              <p:cNvSpPr>
                <a:spLocks noRot="1" noChangeAspect="1" noMove="1" noResize="1" noEditPoints="1" noAdjustHandles="1" noChangeArrowheads="1" noChangeShapeType="1" noTextEdit="1"/>
              </p:cNvSpPr>
              <p:nvPr/>
            </p:nvSpPr>
            <p:spPr>
              <a:xfrm>
                <a:off x="539496" y="1458359"/>
                <a:ext cx="11109960" cy="4597400"/>
              </a:xfrm>
              <a:prstGeom prst="rect">
                <a:avLst/>
              </a:prstGeom>
              <a:blipFill>
                <a:blip r:embed="rId4"/>
                <a:stretch>
                  <a:fillRect l="-1317" b="-79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anim calcmode="lin" valueType="num">
                                      <p:cBhvr>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33_1#77f169ce9?vaa=1&amp;vcp=1&amp;vop=1&amp;pid=9d3b7e2e0&amp;color=36,64,97&amp;vtp=1&amp;bbb=1&amp;hb=1">
                <a:extLst>
                  <a:ext uri="{FF2B5EF4-FFF2-40B4-BE49-F238E27FC236}">
                    <a16:creationId xmlns:a16="http://schemas.microsoft.com/office/drawing/2014/main" id="{4E74FE8E-69D3-17F5-ED2B-95D9BEF12170}"/>
                  </a:ext>
                </a:extLst>
              </p:cNvPr>
              <p:cNvSpPr/>
              <p:nvPr/>
            </p:nvSpPr>
            <p:spPr>
              <a:xfrm>
                <a:off x="539496" y="2014663"/>
                <a:ext cx="11109960" cy="2449640"/>
              </a:xfrm>
              <a:prstGeom prst="rect">
                <a:avLst/>
              </a:prstGeom>
              <a:noFill/>
              <a:ln/>
            </p:spPr>
            <p:txBody>
              <a:bodyPr wrap="none" lIns="0" tIns="0" rIns="0" bIns="0" rtlCol="0" anchor="t"/>
              <a:lstStyle/>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𝑇</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0</m:t>
                        </m:r>
                      </m:sup>
                    </m:sSub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4</m:t>
                        </m:r>
                      </m:sup>
                    </m:sSup>
                    <m:r>
                      <a:rPr lang="en-US" altLang="zh-CN" sz="1800" b="0" i="0">
                        <a:solidFill>
                          <a:srgbClr val="003760"/>
                        </a:solidFill>
                        <a:latin typeface="Cambria Math" pitchFamily="34" charset="0"/>
                        <a:ea typeface="Cambria Math" pitchFamily="34" charset="-122"/>
                        <a:cs typeface="Cambria Math" pitchFamily="34" charset="-120"/>
                      </a:rPr>
                      <m:t>=81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𝑇</m:t>
                        </m:r>
                      </m:e>
                      <m:sub>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𝑟</m:t>
                        </m:r>
                      </m:sup>
                    </m:sSub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𝑟</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𝑟</m:t>
                        </m:r>
                      </m:sub>
                      <m:sup>
                        <m:r>
                          <a:rPr lang="en-US" altLang="zh-CN" sz="1800" b="0" i="0">
                            <a:solidFill>
                              <a:srgbClr val="003760"/>
                            </a:solidFill>
                            <a:latin typeface="Cambria Math" pitchFamily="34" charset="0"/>
                            <a:ea typeface="Cambria Math" pitchFamily="34" charset="-122"/>
                            <a:cs typeface="Cambria Math" pitchFamily="34" charset="-120"/>
                          </a:rPr>
                          <m:t>𝑘</m:t>
                        </m:r>
                      </m:sup>
                    </m:sSub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𝑘</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𝑟</m:t>
                        </m:r>
                      </m:sup>
                    </m:sSub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𝑟</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𝑟</m:t>
                        </m:r>
                      </m:sub>
                      <m:sup>
                        <m:r>
                          <a:rPr lang="en-US" altLang="zh-CN" sz="1800" b="0" i="0">
                            <a:solidFill>
                              <a:srgbClr val="003760"/>
                            </a:solidFill>
                            <a:latin typeface="Cambria Math" pitchFamily="34" charset="0"/>
                            <a:ea typeface="Cambria Math" pitchFamily="34" charset="-122"/>
                            <a:cs typeface="Cambria Math" pitchFamily="34" charset="-120"/>
                          </a:rPr>
                          <m:t>𝑘</m:t>
                        </m:r>
                      </m:sup>
                    </m:sSubSup>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𝑘</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𝑘</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1" i="0">
                            <a:solidFill>
                              <a:srgbClr val="003760"/>
                            </a:solidFill>
                            <a:latin typeface="Cambria Math" pitchFamily="34" charset="0"/>
                            <a:ea typeface="Cambria Math" pitchFamily="34" charset="-122"/>
                            <a:cs typeface="Cambria Math" pitchFamily="34" charset="-120"/>
                          </a:rPr>
                          <m:t>𝐍</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1" i="0">
                        <a:solidFill>
                          <a:srgbClr val="003760"/>
                        </a:solidFill>
                        <a:latin typeface="Cambria Math" pitchFamily="34" charset="0"/>
                        <a:ea typeface="Cambria Math" pitchFamily="34" charset="-122"/>
                        <a:cs typeface="Cambria Math" pitchFamily="34" charset="-120"/>
                      </a:rPr>
                      <m:t>𝐍</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𝑇</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3</m:t>
                        </m:r>
                      </m:sup>
                    </m:sSub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4−3</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3</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综上</a:t>
                </a:r>
                <a:r>
                  <a:rPr lang="en-US" altLang="zh-CN" b="0" i="0" dirty="0">
                    <a:solidFill>
                      <a:srgbClr val="003760"/>
                    </a:solidFill>
                    <a:latin typeface="Times New Roman" pitchFamily="34" charset="0"/>
                    <a:ea typeface="微软雅黑" pitchFamily="34" charset="-122"/>
                    <a:cs typeface="Times New Roman" pitchFamily="34" charset="-120"/>
                  </a:rPr>
                  <a:t>，常数项为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36+81=117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B_6_AS.33_1#77f169ce9?vaa=1&amp;vcp=1&amp;vop=1&amp;pid=9d3b7e2e0&amp;color=36,64,97&amp;vtp=1&amp;bbb=1&amp;hb=1">
                <a:extLst>
                  <a:ext uri="{FF2B5EF4-FFF2-40B4-BE49-F238E27FC236}">
                    <a16:creationId xmlns:a16="http://schemas.microsoft.com/office/drawing/2014/main" id="{4E74FE8E-69D3-17F5-ED2B-95D9BEF12170}"/>
                  </a:ext>
                </a:extLst>
              </p:cNvPr>
              <p:cNvSpPr>
                <a:spLocks noRot="1" noChangeAspect="1" noMove="1" noResize="1" noEditPoints="1" noAdjustHandles="1" noChangeArrowheads="1" noChangeShapeType="1" noTextEdit="1"/>
              </p:cNvSpPr>
              <p:nvPr/>
            </p:nvSpPr>
            <p:spPr>
              <a:xfrm>
                <a:off x="539496" y="2014663"/>
                <a:ext cx="11109960" cy="2449640"/>
              </a:xfrm>
              <a:prstGeom prst="rect">
                <a:avLst/>
              </a:prstGeom>
              <a:blipFill>
                <a:blip r:embed="rId2"/>
                <a:stretch>
                  <a:fillRect l="-1317" b="-5721"/>
                </a:stretch>
              </a:blipFill>
              <a:ln/>
            </p:spPr>
            <p:txBody>
              <a:bodyPr/>
              <a:lstStyle/>
              <a:p>
                <a:r>
                  <a:rPr lang="zh-CN" altLang="en-US">
                    <a:noFill/>
                  </a:rPr>
                  <a:t> </a:t>
                </a:r>
              </a:p>
            </p:txBody>
          </p:sp>
        </mc:Fallback>
      </mc:AlternateContent>
      <p:sp>
        <p:nvSpPr>
          <p:cNvPr id="3" name="QB_6_AN.35_1#77f169ce9?vaa=1&amp;vcp=1&amp;vop=1&amp;pid=9d3b7e2e0&amp;color=36,64,97&amp;vtp=1&amp;bbb=1">
            <a:extLst>
              <a:ext uri="{FF2B5EF4-FFF2-40B4-BE49-F238E27FC236}">
                <a16:creationId xmlns:a16="http://schemas.microsoft.com/office/drawing/2014/main" id="{0E0A22B4-5D36-8BB2-58E8-B197E91855BA}"/>
              </a:ext>
            </a:extLst>
          </p:cNvPr>
          <p:cNvSpPr/>
          <p:nvPr/>
        </p:nvSpPr>
        <p:spPr>
          <a:xfrm>
            <a:off x="539496" y="4469676"/>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1800" b="0" i="0" dirty="0">
                <a:solidFill>
                  <a:srgbClr val="6565FF"/>
                </a:solidFill>
                <a:latin typeface="Times New Roman" pitchFamily="34" charset="0"/>
                <a:ea typeface="微软雅黑" pitchFamily="34" charset="-122"/>
                <a:cs typeface="Times New Roman" pitchFamily="34" charset="-120"/>
              </a:rPr>
              <a:t>117</a:t>
            </a:r>
            <a:endParaRPr lang="en-US" altLang="zh-CN" sz="1800" dirty="0"/>
          </a:p>
        </p:txBody>
      </p:sp>
    </p:spTree>
    <p:extLst>
      <p:ext uri="{BB962C8B-B14F-4D97-AF65-F5344CB8AC3E}">
        <p14:creationId xmlns:p14="http://schemas.microsoft.com/office/powerpoint/2010/main" val="20970766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C_5_BD#8b4cd738c?vcp=1&amp;pid=36929fb02&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要点5</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几个二项式的和或积的展开式中的特定项或特定系数问题</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B_6_BD.36_1#172886b6b?vaa=1&amp;vcp=1&amp;vop=1&amp;pid=8b4cd738c&amp;color=36,64,97&amp;vtp=1&amp;bbb=1"/>
              <p:cNvSpPr/>
              <p:nvPr/>
            </p:nvSpPr>
            <p:spPr>
              <a:xfrm>
                <a:off x="539496" y="1323626"/>
                <a:ext cx="11109960" cy="36131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例7</a:t>
                </a:r>
                <a:r>
                  <a:rPr lang="en-US" altLang="zh-CN" sz="1800" b="1" i="0" dirty="0">
                    <a:solidFill>
                      <a:srgbClr val="244061"/>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−2</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+1</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5</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的展开式中</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的系数是</a:t>
                </a:r>
                <a:r>
                  <a:rPr lang="en-US" altLang="zh-CN" sz="1800" i="0">
                    <a:solidFill>
                      <a:srgbClr val="244061"/>
                    </a:solidFill>
                    <a:latin typeface="SimSun" pitchFamily="34" charset="0"/>
                    <a:ea typeface="SimSun" pitchFamily="34" charset="-122"/>
                    <a:cs typeface="SimSun" pitchFamily="34" charset="-120"/>
                  </a:rPr>
                  <a:t>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B_6_BD.36_1#172886b6b?vaa=1&amp;vcp=1&amp;vop=1&amp;pid=8b4cd738c&amp;color=36,64,97&amp;vtp=1&amp;bbb=1"/>
              <p:cNvSpPr>
                <a:spLocks noRot="1" noChangeAspect="1" noMove="1" noResize="1" noEditPoints="1" noAdjustHandles="1" noChangeArrowheads="1" noChangeShapeType="1" noTextEdit="1"/>
              </p:cNvSpPr>
              <p:nvPr/>
            </p:nvSpPr>
            <p:spPr>
              <a:xfrm>
                <a:off x="539496" y="1323626"/>
                <a:ext cx="11109960" cy="361315"/>
              </a:xfrm>
              <a:prstGeom prst="rect">
                <a:avLst/>
              </a:prstGeom>
              <a:blipFill>
                <a:blip r:embed="rId3"/>
                <a:stretch>
                  <a:fillRect t="-3390"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N.38_1#172886b6b.blank?vaa=1&amp;vcp=1&amp;vop=1&amp;pid=8b4cd738c&amp;color=36,64,97&amp;vpa=6&amp;vtp=1&amp;bbb=1"/>
              <p:cNvSpPr/>
              <p:nvPr/>
            </p:nvSpPr>
            <p:spPr>
              <a:xfrm>
                <a:off x="5436108" y="1368702"/>
                <a:ext cx="415925"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6_AN.38_1#172886b6b.blank?vaa=1&amp;vcp=1&amp;vop=1&amp;pid=8b4cd738c&amp;color=36,64,97&amp;vpa=6&amp;vtp=1&amp;bbb=1"/>
              <p:cNvSpPr>
                <a:spLocks noRot="1" noChangeAspect="1" noMove="1" noResize="1" noEditPoints="1" noAdjustHandles="1" noChangeArrowheads="1" noChangeShapeType="1" noTextEdit="1"/>
              </p:cNvSpPr>
              <p:nvPr/>
            </p:nvSpPr>
            <p:spPr>
              <a:xfrm>
                <a:off x="5436108" y="1368702"/>
                <a:ext cx="415925" cy="260350"/>
              </a:xfrm>
              <a:prstGeom prst="rect">
                <a:avLst/>
              </a:prstGeom>
              <a:blipFill>
                <a:blip r:embed="rId4"/>
                <a:stretch>
                  <a:fillRect r="-4412" b="-1190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S.37_1#172886b6b?vaa=1&amp;vcp=1&amp;vop=1&amp;pid=8b4cd738c&amp;color=36,64,97&amp;vtp=1&amp;bbb=1&amp;hb=1"/>
              <p:cNvSpPr/>
              <p:nvPr/>
            </p:nvSpPr>
            <p:spPr>
              <a:xfrm>
                <a:off x="539496" y="1697442"/>
                <a:ext cx="11109960" cy="2469134"/>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方法一（双通项法）</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的展开式的通项为</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𝑟</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𝑟</m:t>
                        </m:r>
                      </m:sup>
                    </m:sSup>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𝑟</m:t>
                        </m:r>
                      </m:sup>
                    </m:sSup>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𝑟</m:t>
                        </m:r>
                      </m:sup>
                    </m:sSup>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𝑟</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𝑟</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5</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的展开式的通项为</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𝑘</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𝑘</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5</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的展开式的通项为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𝑟</m:t>
                        </m:r>
                      </m:sup>
                    </m:sSup>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𝑟</m:t>
                        </m:r>
                      </m:sup>
                    </m:sSubSup>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𝑘</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𝑘</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，1，2，</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7−</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5</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的系数为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0</m:t>
                        </m:r>
                      </m:sup>
                    </m:sSup>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0</m:t>
                        </m:r>
                      </m:sup>
                    </m:sSubSup>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1</m:t>
                        </m:r>
                      </m:sup>
                    </m:sSup>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1</m:t>
                        </m:r>
                      </m:sup>
                    </m:sSubSup>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1</m:t>
                        </m:r>
                      </m:sup>
                    </m:sSubSup>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0</m:t>
                        </m:r>
                      </m:sup>
                    </m:sSubSup>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：化简原式可得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+1</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5</m:t>
                        </m:r>
                      </m:sup>
                    </m:sSup>
                  </m:oMath>
                </a14:m>
                <a:r>
                  <a:rPr lang="en-US" altLang="zh-CN" b="0" i="0" dirty="0">
                    <a:solidFill>
                      <a:srgbClr val="003760"/>
                    </a:solidFill>
                    <a:latin typeface="Times New Roman" pitchFamily="34" charset="0"/>
                    <a:ea typeface="微软雅黑" pitchFamily="34" charset="-122"/>
                    <a:cs typeface="Times New Roman" pitchFamily="34" charset="-120"/>
                  </a:rPr>
                  <a:t>的展开式的通项为</a:t>
                </a:r>
                <a14:m>
                  <m:oMath xmlns:m="http://schemas.openxmlformats.org/officeDocument/2006/math">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5</m:t>
                        </m:r>
                      </m:sub>
                      <m:sup>
                        <m:r>
                          <a:rPr lang="en-US" altLang="zh-CN" b="0" i="0">
                            <a:solidFill>
                              <a:srgbClr val="003760"/>
                            </a:solidFill>
                            <a:latin typeface="Cambria Math" pitchFamily="34" charset="0"/>
                            <a:ea typeface="Cambria Math" pitchFamily="34" charset="-122"/>
                            <a:cs typeface="Cambria Math" pitchFamily="34" charset="-120"/>
                          </a:rPr>
                          <m:t>𝑘</m:t>
                        </m:r>
                      </m:sup>
                    </m:sSubSup>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𝑥</m:t>
                        </m:r>
                      </m:e>
                      <m:sup>
                        <m:r>
                          <a:rPr lang="en-US" altLang="zh-CN" b="0" i="0">
                            <a:solidFill>
                              <a:srgbClr val="003760"/>
                            </a:solidFill>
                            <a:latin typeface="Cambria Math" pitchFamily="34" charset="0"/>
                            <a:ea typeface="Cambria Math" pitchFamily="34" charset="-122"/>
                            <a:cs typeface="Cambria Math" pitchFamily="34" charset="-120"/>
                          </a:rPr>
                          <m:t>5−</m:t>
                        </m:r>
                        <m:r>
                          <a:rPr lang="en-US" altLang="zh-CN" b="0" i="0">
                            <a:solidFill>
                              <a:srgbClr val="003760"/>
                            </a:solidFill>
                            <a:latin typeface="Cambria Math" pitchFamily="34" charset="0"/>
                            <a:ea typeface="Cambria Math" pitchFamily="34" charset="-122"/>
                            <a:cs typeface="Cambria Math" pitchFamily="34" charset="-120"/>
                          </a:rPr>
                          <m:t>𝑘</m:t>
                        </m:r>
                      </m:sup>
                    </m:sSup>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𝑥</m:t>
                        </m:r>
                      </m:e>
                      <m:sup>
                        <m:r>
                          <a:rPr lang="en-US" altLang="zh-CN" b="0" i="0">
                            <a:solidFill>
                              <a:srgbClr val="003760"/>
                            </a:solidFill>
                            <a:latin typeface="Cambria Math" pitchFamily="34" charset="0"/>
                            <a:ea typeface="Cambria Math" pitchFamily="34" charset="-122"/>
                            <a:cs typeface="Cambria Math" pitchFamily="34" charset="-120"/>
                          </a:rPr>
                          <m:t>5</m:t>
                        </m:r>
                      </m:sup>
                    </m:sSup>
                  </m:oMath>
                </a14:m>
                <a:r>
                  <a:rPr lang="en-US" altLang="zh-CN" b="0" i="0" dirty="0">
                    <a:solidFill>
                      <a:srgbClr val="003760"/>
                    </a:solidFill>
                    <a:latin typeface="Times New Roman" pitchFamily="34" charset="0"/>
                    <a:ea typeface="微软雅黑" pitchFamily="34" charset="-122"/>
                    <a:cs typeface="Times New Roman" pitchFamily="34" charset="-120"/>
                  </a:rPr>
                  <a:t>的系数为</a:t>
                </a:r>
                <a14:m>
                  <m:oMath xmlns:m="http://schemas.openxmlformats.org/officeDocument/2006/math">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5</m:t>
                        </m:r>
                      </m:sub>
                      <m:sup>
                        <m:r>
                          <a:rPr lang="en-US" altLang="zh-CN" b="0" i="0">
                            <a:solidFill>
                              <a:srgbClr val="003760"/>
                            </a:solidFill>
                            <a:latin typeface="Cambria Math" pitchFamily="34" charset="0"/>
                            <a:ea typeface="Cambria Math" pitchFamily="34" charset="-122"/>
                            <a:cs typeface="Cambria Math" pitchFamily="34" charset="-120"/>
                          </a:rPr>
                          <m:t>2</m:t>
                        </m:r>
                      </m:sup>
                    </m:sSubSup>
                    <m:r>
                      <a:rPr lang="en-US" altLang="zh-CN" b="0" i="0" smtClean="0">
                        <a:solidFill>
                          <a:srgbClr val="003760"/>
                        </a:solidFill>
                        <a:latin typeface="Cambria Math" pitchFamily="34" charset="0"/>
                        <a:ea typeface="Cambria Math" pitchFamily="34" charset="-122"/>
                        <a:cs typeface="Cambria Math" pitchFamily="34" charset="-120"/>
                      </a:rPr>
                      <m:t>+(−4)</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5</m:t>
                        </m:r>
                      </m:sub>
                      <m:sup>
                        <m:r>
                          <a:rPr lang="en-US" altLang="zh-CN" b="0" i="0">
                            <a:solidFill>
                              <a:srgbClr val="003760"/>
                            </a:solidFill>
                            <a:latin typeface="Cambria Math" pitchFamily="34" charset="0"/>
                            <a:ea typeface="Cambria Math" pitchFamily="34" charset="-122"/>
                            <a:cs typeface="Cambria Math" pitchFamily="34" charset="-120"/>
                          </a:rPr>
                          <m:t>1</m:t>
                        </m:r>
                      </m:sup>
                    </m:sSubSup>
                    <m:r>
                      <a:rPr lang="en-US" altLang="zh-CN" b="0" i="0" smtClean="0">
                        <a:solidFill>
                          <a:srgbClr val="003760"/>
                        </a:solidFill>
                        <a:latin typeface="Cambria Math" pitchFamily="34" charset="0"/>
                        <a:ea typeface="Cambria Math" pitchFamily="34" charset="-122"/>
                        <a:cs typeface="Cambria Math" pitchFamily="34" charset="-120"/>
                      </a:rPr>
                      <m:t>+4</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5</m:t>
                        </m:r>
                      </m:sub>
                      <m:sup>
                        <m:r>
                          <a:rPr lang="en-US" altLang="zh-CN" b="0" i="0">
                            <a:solidFill>
                              <a:srgbClr val="003760"/>
                            </a:solidFill>
                            <a:latin typeface="Cambria Math" pitchFamily="34" charset="0"/>
                            <a:ea typeface="Cambria Math" pitchFamily="34" charset="-122"/>
                            <a:cs typeface="Cambria Math" pitchFamily="34" charset="-120"/>
                          </a:rPr>
                          <m:t>0</m:t>
                        </m:r>
                      </m:sup>
                    </m:sSubSup>
                    <m:r>
                      <a:rPr lang="en-US" altLang="zh-CN" b="0" i="0" smtClean="0">
                        <a:solidFill>
                          <a:srgbClr val="00376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B_6_AS.37_1#172886b6b?vaa=1&amp;vcp=1&amp;vop=1&amp;pid=8b4cd738c&amp;color=36,64,97&amp;vtp=1&amp;bbb=1&amp;hb=1"/>
              <p:cNvSpPr>
                <a:spLocks noRot="1" noChangeAspect="1" noMove="1" noResize="1" noEditPoints="1" noAdjustHandles="1" noChangeArrowheads="1" noChangeShapeType="1" noTextEdit="1"/>
              </p:cNvSpPr>
              <p:nvPr/>
            </p:nvSpPr>
            <p:spPr>
              <a:xfrm>
                <a:off x="539496" y="1697442"/>
                <a:ext cx="11109960" cy="2469134"/>
              </a:xfrm>
              <a:prstGeom prst="rect">
                <a:avLst/>
              </a:prstGeom>
              <a:blipFill>
                <a:blip r:embed="rId5"/>
                <a:stretch>
                  <a:fillRect l="-1317" b="-56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40_1#bf621dc51?vaa=1&amp;vcp=1&amp;vop=1&amp;pid=8b4cd738c&amp;color=36,64,97&amp;vtp=1&amp;bt=1&amp;bbb=1&amp;hb=1"/>
              <p:cNvSpPr/>
              <p:nvPr/>
            </p:nvSpPr>
            <p:spPr>
              <a:xfrm>
                <a:off x="539496" y="2348471"/>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例8</a:t>
                </a:r>
                <a:r>
                  <a:rPr lang="en-US" altLang="zh-CN" sz="1800" b="1" i="0" dirty="0">
                    <a:solidFill>
                      <a:srgbClr val="244061"/>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)+(1+</m:t>
                    </m:r>
                    <m:r>
                      <a:rPr lang="en-US" altLang="zh-CN" sz="1800" b="0" i="0" smtClean="0">
                        <a:solidFill>
                          <a:srgbClr val="244061"/>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+(1+</m:t>
                    </m:r>
                    <m:r>
                      <a:rPr lang="en-US" altLang="zh-CN" sz="1800" b="0" i="0" smtClean="0">
                        <a:solidFill>
                          <a:srgbClr val="244061"/>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+⋯+(1+</m:t>
                    </m:r>
                    <m:r>
                      <a:rPr lang="en-US" altLang="zh-CN" sz="1800" b="0" i="0" smtClean="0">
                        <a:solidFill>
                          <a:srgbClr val="244061"/>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20</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的展开式中含</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4</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项的系数为</a:t>
                </a:r>
                <a:r>
                  <a:rPr lang="en-US" altLang="zh-CN" sz="1800" i="0">
                    <a:solidFill>
                      <a:srgbClr val="244061"/>
                    </a:solidFill>
                    <a:latin typeface="SimSun" pitchFamily="34" charset="0"/>
                    <a:ea typeface="SimSun" pitchFamily="34" charset="-122"/>
                    <a:cs typeface="SimSun" pitchFamily="34" charset="-120"/>
                  </a:rPr>
                  <a:t>____</a:t>
                </a:r>
                <a:r>
                  <a:rPr lang="en-US" altLang="zh-CN" sz="1800" b="0" i="0">
                    <a:solidFill>
                      <a:srgbClr val="244061"/>
                    </a:solidFill>
                    <a:latin typeface="Times New Roman" pitchFamily="34" charset="0"/>
                    <a:ea typeface="微软雅黑" pitchFamily="34" charset="-122"/>
                    <a:cs typeface="Times New Roman" pitchFamily="34" charset="-120"/>
                  </a:rPr>
                  <a:t>.（不用算出具体结果，</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用组合数表示</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B_6_BD.40_1#bf621dc51?vaa=1&amp;vcp=1&amp;vop=1&amp;pid=8b4cd738c&amp;color=36,64,97&amp;vtp=1&amp;bt=1&amp;bbb=1&amp;hb=1"/>
              <p:cNvSpPr>
                <a:spLocks noRot="1" noChangeAspect="1" noMove="1" noResize="1" noEditPoints="1" noAdjustHandles="1" noChangeArrowheads="1" noChangeShapeType="1" noTextEdit="1"/>
              </p:cNvSpPr>
              <p:nvPr/>
            </p:nvSpPr>
            <p:spPr>
              <a:xfrm>
                <a:off x="539496" y="2348471"/>
                <a:ext cx="11109960" cy="773430"/>
              </a:xfrm>
              <a:prstGeom prst="rect">
                <a:avLst/>
              </a:prstGeom>
              <a:blipFill>
                <a:blip r:embed="rId3"/>
                <a:stretch>
                  <a:fillRect l="-1317" r="-878"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43_1#bf621dc51.blank?vaa=1&amp;vcp=1&amp;vop=1&amp;pid=8b4cd738c&amp;color=36,64,97&amp;vpa=7&amp;vtp=1&amp;bbb=1"/>
              <p:cNvSpPr/>
              <p:nvPr/>
            </p:nvSpPr>
            <p:spPr>
              <a:xfrm>
                <a:off x="8785226" y="2386697"/>
                <a:ext cx="449199" cy="280480"/>
              </a:xfrm>
              <a:prstGeom prst="rect">
                <a:avLst/>
              </a:prstGeom>
              <a:noFill/>
              <a:ln/>
            </p:spPr>
            <p:txBody>
              <a:bodyPr wrap="none" lIns="0" tIns="0" rIns="0" bIns="0" rtlCol="0" anchor="t"/>
              <a:lstStyle/>
              <a:p>
                <a:pPr algn="ctr" latinLnBrk="1">
                  <a:lnSpc>
                    <a:spcPts val="2400"/>
                  </a:lnSpc>
                </a:pPr>
                <a14:m>
                  <m:oMath xmlns:m="http://schemas.openxmlformats.org/officeDocument/2006/math">
                    <m:sSubSup>
                      <m:sSubSupPr>
                        <m:ctrlPr>
                          <a:rPr lang="en-US" altLang="zh-CN" b="0" i="1" smtClean="0">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21</m:t>
                        </m:r>
                      </m:sub>
                      <m:sup>
                        <m:r>
                          <a:rPr lang="en-US" altLang="zh-CN" b="0" i="0">
                            <a:solidFill>
                              <a:srgbClr val="6565FF"/>
                            </a:solidFill>
                            <a:latin typeface="Cambria Math" pitchFamily="34" charset="0"/>
                            <a:ea typeface="Cambria Math" pitchFamily="34" charset="-122"/>
                            <a:cs typeface="Cambria Math" pitchFamily="34" charset="-120"/>
                          </a:rPr>
                          <m:t>5</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43_1#bf621dc51.blank?vaa=1&amp;vcp=1&amp;vop=1&amp;pid=8b4cd738c&amp;color=36,64,97&amp;vpa=7&amp;vtp=1&amp;bbb=1"/>
              <p:cNvSpPr>
                <a:spLocks noRot="1" noChangeAspect="1" noMove="1" noResize="1" noEditPoints="1" noAdjustHandles="1" noChangeArrowheads="1" noChangeShapeType="1" noTextEdit="1"/>
              </p:cNvSpPr>
              <p:nvPr/>
            </p:nvSpPr>
            <p:spPr>
              <a:xfrm>
                <a:off x="8785226" y="2386697"/>
                <a:ext cx="449199" cy="280480"/>
              </a:xfrm>
              <a:prstGeom prst="rect">
                <a:avLst/>
              </a:prstGeom>
              <a:blipFill>
                <a:blip r:embed="rId4"/>
                <a:stretch>
                  <a:fillRect l="-5405" b="-2173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EX.41_1#bf621dc51?vaa=1&amp;vcp=1&amp;vop=1&amp;pid=8b4cd738c&amp;color=36,64,97&amp;vtp=1&amp;bbb=1&amp;hb=1"/>
              <p:cNvSpPr/>
              <p:nvPr/>
            </p:nvSpPr>
            <p:spPr>
              <a:xfrm>
                <a:off x="539496" y="3123551"/>
                <a:ext cx="11109960" cy="781431"/>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所给和式中含</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4</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项的系数是每个加数所含</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4</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项的系数和，每个加数中含有</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4</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项的系数分别为</a:t>
                </a:r>
              </a:p>
              <a:p>
                <a:pPr latinLnBrk="1">
                  <a:lnSpc>
                    <a:spcPts val="3200"/>
                  </a:lnSpc>
                </a:pPr>
                <a:r>
                  <a:rPr lang="en-US" altLang="zh-CN" b="0" i="0">
                    <a:solidFill>
                      <a:srgbClr val="244061"/>
                    </a:solidFill>
                    <a:latin typeface="Times New Roman" pitchFamily="34" charset="0"/>
                    <a:ea typeface="微软雅黑" pitchFamily="34" charset="-122"/>
                    <a:cs typeface="Times New Roman" pitchFamily="34" charset="-120"/>
                  </a:rPr>
                  <a:t>0，0，0</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244061"/>
                            </a:solidFill>
                            <a:latin typeface="Cambria Math" pitchFamily="34" charset="0"/>
                            <a:ea typeface="Cambria Math" pitchFamily="34" charset="-122"/>
                            <a:cs typeface="Cambria Math" pitchFamily="34" charset="-120"/>
                          </a:rPr>
                          <m:t>C</m:t>
                        </m:r>
                      </m:e>
                      <m:sub>
                        <m:r>
                          <a:rPr lang="en-US" altLang="zh-CN" b="0" i="0">
                            <a:solidFill>
                              <a:srgbClr val="244061"/>
                            </a:solidFill>
                            <a:latin typeface="Cambria Math" pitchFamily="34" charset="0"/>
                            <a:ea typeface="Cambria Math" pitchFamily="34" charset="-122"/>
                            <a:cs typeface="Cambria Math" pitchFamily="34" charset="-120"/>
                          </a:rPr>
                          <m:t>4</m:t>
                        </m:r>
                      </m:sub>
                      <m:sup>
                        <m:r>
                          <a:rPr lang="en-US" altLang="zh-CN" b="0" i="0">
                            <a:solidFill>
                              <a:srgbClr val="244061"/>
                            </a:solidFill>
                            <a:latin typeface="Cambria Math" pitchFamily="34" charset="0"/>
                            <a:ea typeface="Cambria Math" pitchFamily="34" charset="-122"/>
                            <a:cs typeface="Cambria Math" pitchFamily="34" charset="-120"/>
                          </a:rPr>
                          <m:t>4</m:t>
                        </m:r>
                      </m:sup>
                    </m:sSubSup>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244061"/>
                            </a:solidFill>
                            <a:latin typeface="Cambria Math" pitchFamily="34" charset="0"/>
                            <a:ea typeface="Cambria Math" pitchFamily="34" charset="-122"/>
                            <a:cs typeface="Cambria Math" pitchFamily="34" charset="-120"/>
                          </a:rPr>
                          <m:t>C</m:t>
                        </m:r>
                      </m:e>
                      <m:sub>
                        <m:r>
                          <a:rPr lang="en-US" altLang="zh-CN" b="0" i="0">
                            <a:solidFill>
                              <a:srgbClr val="244061"/>
                            </a:solidFill>
                            <a:latin typeface="Cambria Math" pitchFamily="34" charset="0"/>
                            <a:ea typeface="Cambria Math" pitchFamily="34" charset="-122"/>
                            <a:cs typeface="Cambria Math" pitchFamily="34" charset="-120"/>
                          </a:rPr>
                          <m:t>5</m:t>
                        </m:r>
                      </m:sub>
                      <m:sup>
                        <m:r>
                          <a:rPr lang="en-US" altLang="zh-CN" b="0" i="0">
                            <a:solidFill>
                              <a:srgbClr val="244061"/>
                            </a:solidFill>
                            <a:latin typeface="Cambria Math" pitchFamily="34" charset="0"/>
                            <a:ea typeface="Cambria Math" pitchFamily="34" charset="-122"/>
                            <a:cs typeface="Cambria Math" pitchFamily="34" charset="-120"/>
                          </a:rPr>
                          <m:t>4</m:t>
                        </m:r>
                      </m:sup>
                    </m:sSubSup>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244061"/>
                            </a:solidFill>
                            <a:latin typeface="Cambria Math" pitchFamily="34" charset="0"/>
                            <a:ea typeface="Cambria Math" pitchFamily="34" charset="-122"/>
                            <a:cs typeface="Cambria Math" pitchFamily="34" charset="-120"/>
                          </a:rPr>
                          <m:t>C</m:t>
                        </m:r>
                      </m:e>
                      <m:sub>
                        <m:r>
                          <a:rPr lang="en-US" altLang="zh-CN" b="0" i="0">
                            <a:solidFill>
                              <a:srgbClr val="244061"/>
                            </a:solidFill>
                            <a:latin typeface="Cambria Math" pitchFamily="34" charset="0"/>
                            <a:ea typeface="Cambria Math" pitchFamily="34" charset="-122"/>
                            <a:cs typeface="Cambria Math" pitchFamily="34" charset="-120"/>
                          </a:rPr>
                          <m:t>20</m:t>
                        </m:r>
                      </m:sub>
                      <m:sup>
                        <m:r>
                          <a:rPr lang="en-US" altLang="zh-CN" b="0" i="0">
                            <a:solidFill>
                              <a:srgbClr val="244061"/>
                            </a:solidFill>
                            <a:latin typeface="Cambria Math" pitchFamily="34" charset="0"/>
                            <a:ea typeface="Cambria Math" pitchFamily="34" charset="-122"/>
                            <a:cs typeface="Cambria Math" pitchFamily="34" charset="-120"/>
                          </a:rPr>
                          <m:t>4</m:t>
                        </m:r>
                      </m:sup>
                    </m:sSubSup>
                  </m:oMath>
                </a14:m>
                <a:r>
                  <a:rPr lang="en-US" altLang="zh-CN" b="0" i="0" dirty="0">
                    <a:solidFill>
                      <a:srgbClr val="244061"/>
                    </a:solidFill>
                    <a:latin typeface="Times New Roman" pitchFamily="34" charset="0"/>
                    <a:ea typeface="微软雅黑" pitchFamily="34" charset="-122"/>
                    <a:cs typeface="Times New Roman" pitchFamily="34" charset="-120"/>
                  </a:rPr>
                  <a:t>，在计算</a:t>
                </a:r>
                <a14:m>
                  <m:oMath xmlns:m="http://schemas.openxmlformats.org/officeDocument/2006/math">
                    <m:sSubSup>
                      <m:sSubSupPr>
                        <m:ctrlPr>
                          <a:rPr lang="en-US" altLang="zh-CN"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244061"/>
                            </a:solidFill>
                            <a:latin typeface="Cambria Math" pitchFamily="34" charset="0"/>
                            <a:ea typeface="Cambria Math" pitchFamily="34" charset="-122"/>
                            <a:cs typeface="Cambria Math" pitchFamily="34" charset="-120"/>
                          </a:rPr>
                          <m:t>C</m:t>
                        </m:r>
                      </m:e>
                      <m:sub>
                        <m:r>
                          <a:rPr lang="en-US" altLang="zh-CN" b="0" i="0">
                            <a:solidFill>
                              <a:srgbClr val="244061"/>
                            </a:solidFill>
                            <a:latin typeface="Cambria Math" pitchFamily="34" charset="0"/>
                            <a:ea typeface="Cambria Math" pitchFamily="34" charset="-122"/>
                            <a:cs typeface="Cambria Math" pitchFamily="34" charset="-120"/>
                          </a:rPr>
                          <m:t>4</m:t>
                        </m:r>
                      </m:sub>
                      <m:sup>
                        <m:r>
                          <a:rPr lang="en-US" altLang="zh-CN" b="0" i="0">
                            <a:solidFill>
                              <a:srgbClr val="244061"/>
                            </a:solidFill>
                            <a:latin typeface="Cambria Math" pitchFamily="34" charset="0"/>
                            <a:ea typeface="Cambria Math" pitchFamily="34" charset="-122"/>
                            <a:cs typeface="Cambria Math" pitchFamily="34" charset="-120"/>
                          </a:rPr>
                          <m:t>4</m:t>
                        </m:r>
                      </m:sup>
                    </m:sSubSup>
                    <m:r>
                      <a:rPr lang="en-US" altLang="zh-CN" b="0" i="0" smtClean="0">
                        <a:solidFill>
                          <a:srgbClr val="244061"/>
                        </a:solidFill>
                        <a:latin typeface="Cambria Math" pitchFamily="34" charset="0"/>
                        <a:ea typeface="Cambria Math" pitchFamily="34" charset="-122"/>
                        <a:cs typeface="Cambria Math" pitchFamily="34" charset="-120"/>
                      </a:rPr>
                      <m:t>+</m:t>
                    </m:r>
                    <m:sSubSup>
                      <m:sSubSupPr>
                        <m:ctrlPr>
                          <a:rPr lang="en-US" altLang="zh-CN"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244061"/>
                            </a:solidFill>
                            <a:latin typeface="Cambria Math" pitchFamily="34" charset="0"/>
                            <a:ea typeface="Cambria Math" pitchFamily="34" charset="-122"/>
                            <a:cs typeface="Cambria Math" pitchFamily="34" charset="-120"/>
                          </a:rPr>
                          <m:t>C</m:t>
                        </m:r>
                      </m:e>
                      <m:sub>
                        <m:r>
                          <a:rPr lang="en-US" altLang="zh-CN" b="0" i="0">
                            <a:solidFill>
                              <a:srgbClr val="244061"/>
                            </a:solidFill>
                            <a:latin typeface="Cambria Math" pitchFamily="34" charset="0"/>
                            <a:ea typeface="Cambria Math" pitchFamily="34" charset="-122"/>
                            <a:cs typeface="Cambria Math" pitchFamily="34" charset="-120"/>
                          </a:rPr>
                          <m:t>5</m:t>
                        </m:r>
                      </m:sub>
                      <m:sup>
                        <m:r>
                          <a:rPr lang="en-US" altLang="zh-CN" b="0" i="0">
                            <a:solidFill>
                              <a:srgbClr val="244061"/>
                            </a:solidFill>
                            <a:latin typeface="Cambria Math" pitchFamily="34" charset="0"/>
                            <a:ea typeface="Cambria Math" pitchFamily="34" charset="-122"/>
                            <a:cs typeface="Cambria Math" pitchFamily="34" charset="-120"/>
                          </a:rPr>
                          <m:t>4</m:t>
                        </m:r>
                      </m:sup>
                    </m:sSubSup>
                    <m:r>
                      <a:rPr lang="en-US" altLang="zh-CN" b="0" i="0" smtClean="0">
                        <a:solidFill>
                          <a:srgbClr val="244061"/>
                        </a:solidFill>
                        <a:latin typeface="Cambria Math" pitchFamily="34" charset="0"/>
                        <a:ea typeface="Cambria Math" pitchFamily="34" charset="-122"/>
                        <a:cs typeface="Cambria Math" pitchFamily="34" charset="-120"/>
                      </a:rPr>
                      <m:t>+⋯+</m:t>
                    </m:r>
                    <m:sSubSup>
                      <m:sSubSupPr>
                        <m:ctrlPr>
                          <a:rPr lang="en-US" altLang="zh-CN"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244061"/>
                            </a:solidFill>
                            <a:latin typeface="Cambria Math" pitchFamily="34" charset="0"/>
                            <a:ea typeface="Cambria Math" pitchFamily="34" charset="-122"/>
                            <a:cs typeface="Cambria Math" pitchFamily="34" charset="-120"/>
                          </a:rPr>
                          <m:t>C</m:t>
                        </m:r>
                      </m:e>
                      <m:sub>
                        <m:r>
                          <a:rPr lang="en-US" altLang="zh-CN" b="0" i="0">
                            <a:solidFill>
                              <a:srgbClr val="244061"/>
                            </a:solidFill>
                            <a:latin typeface="Cambria Math" pitchFamily="34" charset="0"/>
                            <a:ea typeface="Cambria Math" pitchFamily="34" charset="-122"/>
                            <a:cs typeface="Cambria Math" pitchFamily="34" charset="-120"/>
                          </a:rPr>
                          <m:t>20</m:t>
                        </m:r>
                      </m:sub>
                      <m:sup>
                        <m:r>
                          <a:rPr lang="en-US" altLang="zh-CN" b="0" i="0">
                            <a:solidFill>
                              <a:srgbClr val="244061"/>
                            </a:solidFill>
                            <a:latin typeface="Cambria Math" pitchFamily="34" charset="0"/>
                            <a:ea typeface="Cambria Math" pitchFamily="34" charset="-122"/>
                            <a:cs typeface="Cambria Math" pitchFamily="34" charset="-120"/>
                          </a:rPr>
                          <m:t>4</m:t>
                        </m:r>
                      </m:sup>
                    </m:sSubSup>
                  </m:oMath>
                </a14:m>
                <a:r>
                  <a:rPr lang="en-US" altLang="zh-CN" b="0" i="0" dirty="0">
                    <a:solidFill>
                      <a:srgbClr val="244061"/>
                    </a:solidFill>
                    <a:latin typeface="Times New Roman" pitchFamily="34" charset="0"/>
                    <a:ea typeface="微软雅黑" pitchFamily="34" charset="-122"/>
                    <a:cs typeface="Times New Roman" pitchFamily="34" charset="-120"/>
                  </a:rPr>
                  <a:t>时，利用组合数的性质</a:t>
                </a:r>
                <a14:m>
                  <m:oMath xmlns:m="http://schemas.openxmlformats.org/officeDocument/2006/math">
                    <m:sSubSup>
                      <m:sSubSupPr>
                        <m:ctrlPr>
                          <a:rPr lang="en-US" altLang="zh-CN"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244061"/>
                            </a:solidFill>
                            <a:latin typeface="Cambria Math" pitchFamily="34" charset="0"/>
                            <a:ea typeface="Cambria Math" pitchFamily="34" charset="-122"/>
                            <a:cs typeface="Cambria Math" pitchFamily="34" charset="-120"/>
                          </a:rPr>
                          <m:t>C</m:t>
                        </m:r>
                      </m:e>
                      <m:sub>
                        <m:r>
                          <a:rPr lang="en-US" altLang="zh-CN" b="0" i="0">
                            <a:solidFill>
                              <a:srgbClr val="244061"/>
                            </a:solidFill>
                            <a:latin typeface="Cambria Math" pitchFamily="34" charset="0"/>
                            <a:ea typeface="Cambria Math" pitchFamily="34" charset="-122"/>
                            <a:cs typeface="Cambria Math" pitchFamily="34" charset="-120"/>
                          </a:rPr>
                          <m:t>𝑛</m:t>
                        </m:r>
                      </m:sub>
                      <m:sup>
                        <m:r>
                          <a:rPr lang="en-US" altLang="zh-CN" b="0" i="0">
                            <a:solidFill>
                              <a:srgbClr val="244061"/>
                            </a:solidFill>
                            <a:latin typeface="Cambria Math" pitchFamily="34" charset="0"/>
                            <a:ea typeface="Cambria Math" pitchFamily="34" charset="-122"/>
                            <a:cs typeface="Cambria Math" pitchFamily="34" charset="-120"/>
                          </a:rPr>
                          <m:t>𝑚</m:t>
                        </m:r>
                        <m:r>
                          <a:rPr lang="en-US" altLang="zh-CN" b="0" i="0">
                            <a:solidFill>
                              <a:srgbClr val="244061"/>
                            </a:solidFill>
                            <a:latin typeface="Cambria Math" pitchFamily="34" charset="0"/>
                            <a:ea typeface="Cambria Math" pitchFamily="34" charset="-122"/>
                            <a:cs typeface="Cambria Math" pitchFamily="34" charset="-120"/>
                          </a:rPr>
                          <m:t>−1</m:t>
                        </m:r>
                      </m:sup>
                    </m:sSubSup>
                    <m:r>
                      <a:rPr lang="en-US" altLang="zh-CN" b="0" i="0" smtClean="0">
                        <a:solidFill>
                          <a:srgbClr val="244061"/>
                        </a:solidFill>
                        <a:latin typeface="Cambria Math" pitchFamily="34" charset="0"/>
                        <a:ea typeface="Cambria Math" pitchFamily="34" charset="-122"/>
                        <a:cs typeface="Cambria Math" pitchFamily="34" charset="-120"/>
                      </a:rPr>
                      <m:t>+</m:t>
                    </m:r>
                    <m:sSubSup>
                      <m:sSubSupPr>
                        <m:ctrlPr>
                          <a:rPr lang="en-US" altLang="zh-CN"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244061"/>
                            </a:solidFill>
                            <a:latin typeface="Cambria Math" pitchFamily="34" charset="0"/>
                            <a:ea typeface="Cambria Math" pitchFamily="34" charset="-122"/>
                            <a:cs typeface="Cambria Math" pitchFamily="34" charset="-120"/>
                          </a:rPr>
                          <m:t>C</m:t>
                        </m:r>
                      </m:e>
                      <m:sub>
                        <m:r>
                          <a:rPr lang="en-US" altLang="zh-CN" b="0" i="0">
                            <a:solidFill>
                              <a:srgbClr val="244061"/>
                            </a:solidFill>
                            <a:latin typeface="Cambria Math" pitchFamily="34" charset="0"/>
                            <a:ea typeface="Cambria Math" pitchFamily="34" charset="-122"/>
                            <a:cs typeface="Cambria Math" pitchFamily="34" charset="-120"/>
                          </a:rPr>
                          <m:t>𝑛</m:t>
                        </m:r>
                      </m:sub>
                      <m:sup>
                        <m:r>
                          <a:rPr lang="en-US" altLang="zh-CN" b="0" i="0">
                            <a:solidFill>
                              <a:srgbClr val="244061"/>
                            </a:solidFill>
                            <a:latin typeface="Cambria Math" pitchFamily="34" charset="0"/>
                            <a:ea typeface="Cambria Math" pitchFamily="34" charset="-122"/>
                            <a:cs typeface="Cambria Math" pitchFamily="34" charset="-120"/>
                          </a:rPr>
                          <m:t>𝑚</m:t>
                        </m:r>
                      </m:sup>
                    </m:sSubSup>
                    <m:r>
                      <a:rPr lang="en-US" altLang="zh-CN" b="0" i="0" smtClean="0">
                        <a:solidFill>
                          <a:srgbClr val="244061"/>
                        </a:solidFill>
                        <a:latin typeface="Cambria Math" pitchFamily="34" charset="0"/>
                        <a:ea typeface="Cambria Math" pitchFamily="34" charset="-122"/>
                        <a:cs typeface="Cambria Math" pitchFamily="34" charset="-120"/>
                      </a:rPr>
                      <m:t>=</m:t>
                    </m:r>
                    <m:sSubSup>
                      <m:sSubSupPr>
                        <m:ctrlPr>
                          <a:rPr lang="en-US" altLang="zh-CN" b="0" i="1" smtClean="0">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244061"/>
                            </a:solidFill>
                            <a:latin typeface="Cambria Math" pitchFamily="34" charset="0"/>
                            <a:ea typeface="Cambria Math" pitchFamily="34" charset="-122"/>
                            <a:cs typeface="Cambria Math" pitchFamily="34" charset="-120"/>
                          </a:rPr>
                          <m:t>C</m:t>
                        </m:r>
                      </m:e>
                      <m:sub>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+1</m:t>
                        </m:r>
                      </m:sub>
                      <m:sup>
                        <m:r>
                          <a:rPr lang="en-US" altLang="zh-CN" b="0" i="0">
                            <a:solidFill>
                              <a:srgbClr val="244061"/>
                            </a:solidFill>
                            <a:latin typeface="Cambria Math" pitchFamily="34" charset="0"/>
                            <a:ea typeface="Cambria Math" pitchFamily="34" charset="-122"/>
                            <a:cs typeface="Cambria Math" pitchFamily="34" charset="-120"/>
                          </a:rPr>
                          <m:t>𝑚</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计算.</a:t>
                </a:r>
                <a:endParaRPr lang="en-US" altLang="zh-CN" dirty="0">
                  <a:solidFill>
                    <a:srgbClr val="244061"/>
                  </a:solidFill>
                </a:endParaRPr>
              </a:p>
            </p:txBody>
          </p:sp>
        </mc:Choice>
        <mc:Fallback xmlns="">
          <p:sp>
            <p:nvSpPr>
              <p:cNvPr id="4" name="QB_6_EX.41_1#bf621dc51?vaa=1&amp;vcp=1&amp;vop=1&amp;pid=8b4cd738c&amp;color=36,64,97&amp;vtp=1&amp;bbb=1&amp;hb=1"/>
              <p:cNvSpPr>
                <a:spLocks noRot="1" noChangeAspect="1" noMove="1" noResize="1" noEditPoints="1" noAdjustHandles="1" noChangeArrowheads="1" noChangeShapeType="1" noTextEdit="1"/>
              </p:cNvSpPr>
              <p:nvPr/>
            </p:nvSpPr>
            <p:spPr>
              <a:xfrm>
                <a:off x="539496" y="3123551"/>
                <a:ext cx="11109960" cy="781431"/>
              </a:xfrm>
              <a:prstGeom prst="rect">
                <a:avLst/>
              </a:prstGeom>
              <a:blipFill>
                <a:blip r:embed="rId5"/>
                <a:stretch>
                  <a:fillRect l="-1317" r="-659" b="-1782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S.42_1#bf621dc51?vaa=1&amp;vcp=1&amp;vop=1&amp;pid=8b4cd738c&amp;color=36,64,97&amp;vtp=1&amp;bbb=1"/>
              <p:cNvSpPr/>
              <p:nvPr/>
            </p:nvSpPr>
            <p:spPr>
              <a:xfrm>
                <a:off x="539496" y="3905617"/>
                <a:ext cx="11109960" cy="792734"/>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观察式子的各部分，展开式中含</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4</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项的系数为</a:t>
                </a:r>
                <a:endParaRPr lang="en-US" altLang="zh-CN" sz="1800" dirty="0">
                  <a:solidFill>
                    <a:srgbClr val="003760"/>
                  </a:solidFill>
                </a:endParaRPr>
              </a:p>
              <a:p>
                <a:pPr latinLnBrk="1">
                  <a:lnSpc>
                    <a:spcPts val="3300"/>
                  </a:lnSpc>
                </a:pP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4</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4</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20</m:t>
                        </m:r>
                      </m:sub>
                      <m:sup>
                        <m:r>
                          <a:rPr lang="en-US" altLang="zh-CN" sz="1800" b="0" i="0">
                            <a:solidFill>
                              <a:srgbClr val="003760"/>
                            </a:solidFill>
                            <a:latin typeface="Cambria Math" pitchFamily="34" charset="0"/>
                            <a:ea typeface="Cambria Math" pitchFamily="34" charset="-122"/>
                            <a:cs typeface="Cambria Math" pitchFamily="34" charset="-120"/>
                          </a:rPr>
                          <m:t>4</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5</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4</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m:t>
                        </m:r>
                      </m:sub>
                      <m:sup>
                        <m:r>
                          <a:rPr lang="en-US" altLang="zh-CN" sz="1800" b="0" i="0">
                            <a:solidFill>
                              <a:srgbClr val="003760"/>
                            </a:solidFill>
                            <a:latin typeface="Cambria Math" pitchFamily="34" charset="0"/>
                            <a:ea typeface="Cambria Math" pitchFamily="34" charset="-122"/>
                            <a:cs typeface="Cambria Math" pitchFamily="34" charset="-120"/>
                          </a:rPr>
                          <m:t>4</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20</m:t>
                        </m:r>
                      </m:sub>
                      <m:sup>
                        <m:r>
                          <a:rPr lang="en-US" altLang="zh-CN" sz="1800" b="0" i="0">
                            <a:solidFill>
                              <a:srgbClr val="003760"/>
                            </a:solidFill>
                            <a:latin typeface="Cambria Math" pitchFamily="34" charset="0"/>
                            <a:ea typeface="Cambria Math" pitchFamily="34" charset="-122"/>
                            <a:cs typeface="Cambria Math" pitchFamily="34" charset="-120"/>
                          </a:rPr>
                          <m:t>4</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m:t>
                        </m:r>
                      </m:sub>
                      <m:sup>
                        <m:r>
                          <a:rPr lang="en-US" altLang="zh-CN" sz="1800" b="0" i="0">
                            <a:solidFill>
                              <a:srgbClr val="003760"/>
                            </a:solidFill>
                            <a:latin typeface="Cambria Math" pitchFamily="34" charset="0"/>
                            <a:ea typeface="Cambria Math" pitchFamily="34" charset="-122"/>
                            <a:cs typeface="Cambria Math" pitchFamily="34" charset="-120"/>
                          </a:rPr>
                          <m:t>5</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m:t>
                        </m:r>
                      </m:sub>
                      <m:sup>
                        <m:r>
                          <a:rPr lang="en-US" altLang="zh-CN" sz="1800" b="0" i="0">
                            <a:solidFill>
                              <a:srgbClr val="003760"/>
                            </a:solidFill>
                            <a:latin typeface="Cambria Math" pitchFamily="34" charset="0"/>
                            <a:ea typeface="Cambria Math" pitchFamily="34" charset="-122"/>
                            <a:cs typeface="Cambria Math" pitchFamily="34" charset="-120"/>
                          </a:rPr>
                          <m:t>4</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7</m:t>
                        </m:r>
                      </m:sub>
                      <m:sup>
                        <m:r>
                          <a:rPr lang="en-US" altLang="zh-CN" sz="1800" b="0" i="0">
                            <a:solidFill>
                              <a:srgbClr val="003760"/>
                            </a:solidFill>
                            <a:latin typeface="Cambria Math" pitchFamily="34" charset="0"/>
                            <a:ea typeface="Cambria Math" pitchFamily="34" charset="-122"/>
                            <a:cs typeface="Cambria Math" pitchFamily="34" charset="-120"/>
                          </a:rPr>
                          <m:t>4</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20</m:t>
                        </m:r>
                      </m:sub>
                      <m:sup>
                        <m:r>
                          <a:rPr lang="en-US" altLang="zh-CN" sz="1800" b="0" i="0">
                            <a:solidFill>
                              <a:srgbClr val="003760"/>
                            </a:solidFill>
                            <a:latin typeface="Cambria Math" pitchFamily="34" charset="0"/>
                            <a:ea typeface="Cambria Math" pitchFamily="34" charset="-122"/>
                            <a:cs typeface="Cambria Math" pitchFamily="34" charset="-120"/>
                          </a:rPr>
                          <m:t>4</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20</m:t>
                        </m:r>
                      </m:sub>
                      <m:sup>
                        <m:r>
                          <a:rPr lang="en-US" altLang="zh-CN" sz="1800" b="0" i="0">
                            <a:solidFill>
                              <a:srgbClr val="003760"/>
                            </a:solidFill>
                            <a:latin typeface="Cambria Math" pitchFamily="34" charset="0"/>
                            <a:ea typeface="Cambria Math" pitchFamily="34" charset="-122"/>
                            <a:cs typeface="Cambria Math" pitchFamily="34" charset="-120"/>
                          </a:rPr>
                          <m:t>5</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20</m:t>
                        </m:r>
                      </m:sub>
                      <m:sup>
                        <m:r>
                          <a:rPr lang="en-US" altLang="zh-CN" sz="1800" b="0" i="0">
                            <a:solidFill>
                              <a:srgbClr val="003760"/>
                            </a:solidFill>
                            <a:latin typeface="Cambria Math" pitchFamily="34" charset="0"/>
                            <a:ea typeface="Cambria Math" pitchFamily="34" charset="-122"/>
                            <a:cs typeface="Cambria Math" pitchFamily="34" charset="-120"/>
                          </a:rPr>
                          <m:t>4</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21</m:t>
                        </m:r>
                      </m:sub>
                      <m:sup>
                        <m:r>
                          <a:rPr lang="en-US" altLang="zh-CN" sz="1800" b="0" i="0">
                            <a:solidFill>
                              <a:srgbClr val="003760"/>
                            </a:solidFill>
                            <a:latin typeface="Cambria Math" pitchFamily="34" charset="0"/>
                            <a:ea typeface="Cambria Math" pitchFamily="34" charset="-122"/>
                            <a:cs typeface="Cambria Math" pitchFamily="34" charset="-120"/>
                          </a:rPr>
                          <m:t>5</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B_6_AS.42_1#bf621dc51?vaa=1&amp;vcp=1&amp;vop=1&amp;pid=8b4cd738c&amp;color=36,64,97&amp;vtp=1&amp;bbb=1"/>
              <p:cNvSpPr>
                <a:spLocks noRot="1" noChangeAspect="1" noMove="1" noResize="1" noEditPoints="1" noAdjustHandles="1" noChangeArrowheads="1" noChangeShapeType="1" noTextEdit="1"/>
              </p:cNvSpPr>
              <p:nvPr/>
            </p:nvSpPr>
            <p:spPr>
              <a:xfrm>
                <a:off x="539496" y="3905617"/>
                <a:ext cx="11109960" cy="792734"/>
              </a:xfrm>
              <a:prstGeom prst="rect">
                <a:avLst/>
              </a:prstGeom>
              <a:blipFill>
                <a:blip r:embed="rId6"/>
                <a:stretch>
                  <a:fillRect l="-1317" b="-169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
                                            <p:bg/>
                                          </p:spTgt>
                                        </p:tgtEl>
                                        <p:attrNameLst>
                                          <p:attrName>style.visibility</p:attrName>
                                        </p:attrNameLst>
                                      </p:cBhvr>
                                      <p:to>
                                        <p:strVal val="visible"/>
                                      </p:to>
                                    </p:set>
                                    <p:animEffect transition="in" filter="fade">
                                      <p:cBhvr>
                                        <p:cTn id="41" dur="500"/>
                                        <p:tgtEl>
                                          <p:spTgt spid="3">
                                            <p:bg/>
                                          </p:spTgt>
                                        </p:tgtEl>
                                      </p:cBhvr>
                                    </p:animEffect>
                                    <p:anim calcmode="lin" valueType="num">
                                      <p:cBhvr>
                                        <p:cTn id="42" dur="500" fill="hold"/>
                                        <p:tgtEl>
                                          <p:spTgt spid="3">
                                            <p:bg/>
                                          </p:spTgt>
                                        </p:tgtEl>
                                        <p:attrNameLst>
                                          <p:attrName>ppt_x</p:attrName>
                                        </p:attrNameLst>
                                      </p:cBhvr>
                                      <p:tavLst>
                                        <p:tav tm="0">
                                          <p:val>
                                            <p:strVal val="#ppt_x"/>
                                          </p:val>
                                        </p:tav>
                                        <p:tav tm="100000">
                                          <p:val>
                                            <p:strVal val="#ppt_x"/>
                                          </p:val>
                                        </p:tav>
                                      </p:tavLst>
                                    </p:anim>
                                    <p:anim calcmode="lin" valueType="num">
                                      <p:cBhvr>
                                        <p:cTn id="43" dur="500" fill="hold"/>
                                        <p:tgtEl>
                                          <p:spTgt spid="3">
                                            <p:bg/>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
                                            <p:txEl>
                                              <p:pRg st="0" end="0"/>
                                            </p:txEl>
                                          </p:spTgt>
                                        </p:tgtEl>
                                        <p:attrNameLst>
                                          <p:attrName>style.visibility</p:attrName>
                                        </p:attrNameLst>
                                      </p:cBhvr>
                                      <p:to>
                                        <p:strVal val="visible"/>
                                      </p:to>
                                    </p:set>
                                    <p:animEffect transition="in" filter="fade">
                                      <p:cBhvr>
                                        <p:cTn id="46" dur="500"/>
                                        <p:tgtEl>
                                          <p:spTgt spid="3">
                                            <p:txEl>
                                              <p:pRg st="0" end="0"/>
                                            </p:txEl>
                                          </p:spTgt>
                                        </p:tgtEl>
                                      </p:cBhvr>
                                    </p:animEffect>
                                    <p:anim calcmode="lin" valueType="num">
                                      <p:cBhvr>
                                        <p:cTn id="4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P_6_BD#e8528ebfb?vcp=1&amp;pid=8b4cd738c&amp;color=36,64,97&amp;vtp=1&amp;bt=1&amp;bbb=1"/>
          <p:cNvSpPr/>
          <p:nvPr/>
        </p:nvSpPr>
        <p:spPr>
          <a:xfrm>
            <a:off x="539496" y="3354755"/>
            <a:ext cx="11109960" cy="360680"/>
          </a:xfrm>
          <a:prstGeom prst="rect">
            <a:avLst/>
          </a:prstGeom>
          <a:noFill/>
          <a:ln/>
        </p:spPr>
        <p:txBody>
          <a:bodyPr wrap="none" lIns="0" tIns="0" rIns="0" bIns="0" rtlCol="0" anchor="t"/>
          <a:lstStyle/>
          <a:p>
            <a:pPr algn="l" latinLnBrk="1">
              <a:lnSpc>
                <a:spcPts val="3200"/>
              </a:lnSpc>
            </a:pPr>
            <a:r>
              <a:rPr lang="en-US" altLang="zh-CN" sz="1800" b="0" i="0">
                <a:solidFill>
                  <a:srgbClr val="244061"/>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解决此类题会用到组合数的性质</a:t>
            </a:r>
            <a:r>
              <a:rPr lang="en-US" altLang="zh-CN" sz="1800" b="0" i="0" dirty="0">
                <a:solidFill>
                  <a:srgbClr val="244061"/>
                </a:solidFill>
                <a:latin typeface="Times New Roman" pitchFamily="34" charset="0"/>
                <a:ea typeface="微软雅黑" pitchFamily="34" charset="-122"/>
                <a:cs typeface="Times New Roman" pitchFamily="34" charset="-120"/>
              </a:rPr>
              <a:t>，如果项数少可直接利用组合数公式计算．</a:t>
            </a:r>
            <a:endParaRPr lang="en-US" altLang="zh-CN" sz="1800" dirty="0"/>
          </a:p>
        </p:txBody>
      </p:sp>
      <p:pic>
        <p:nvPicPr>
          <p:cNvPr id="3" name="P_6_BD#e8528ebfb?vcp=1&amp;pid=8b4cd738c&amp;color=36,64,97&amp;tib=255,255,255&amp;iip=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7302" y="3416668"/>
            <a:ext cx="1216152" cy="2926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C_5_BD#204b23ee2?vcp=1&amp;pid=36929fb02&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要点6</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利用二项式定理求近似值</a:t>
            </a:r>
            <a:endParaRPr lang="en-US" altLang="zh-CN" sz="2200" dirty="0"/>
          </a:p>
        </p:txBody>
      </p:sp>
      <mc:AlternateContent xmlns:mc="http://schemas.openxmlformats.org/markup-compatibility/2006" xmlns:a14="http://schemas.microsoft.com/office/drawing/2010/main">
        <mc:Choice Requires="a14">
          <p:sp>
            <p:nvSpPr>
              <p:cNvPr id="3" name="QO_6_BD.45_1#a30d4c7f7?vcp=1&amp;vop=1&amp;pid=204b23ee2&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例9</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1.01</m:t>
                        </m:r>
                      </m:e>
                      <m:sup>
                        <m:r>
                          <a:rPr lang="en-US" altLang="zh-CN" sz="1800" b="0" i="0">
                            <a:solidFill>
                              <a:srgbClr val="244061"/>
                            </a:solidFill>
                            <a:latin typeface="Cambria Math" pitchFamily="34" charset="0"/>
                            <a:ea typeface="Cambria Math" pitchFamily="34" charset="-122"/>
                            <a:cs typeface="Cambria Math" pitchFamily="34" charset="-120"/>
                          </a:rPr>
                          <m:t>10</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精确到0.001的近似值．</a:t>
                </a:r>
                <a:endParaRPr lang="en-US" altLang="zh-CN" sz="1800" dirty="0"/>
              </a:p>
            </p:txBody>
          </p:sp>
        </mc:Choice>
        <mc:Fallback xmlns="">
          <p:sp>
            <p:nvSpPr>
              <p:cNvPr id="3" name="QO_6_BD.45_1#a30d4c7f7?vcp=1&amp;vop=1&amp;pid=204b23ee2&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EX.46_1#a30d4c7f7?vcp=1&amp;vop=1&amp;pid=204b23ee2&amp;color=36,64,97&amp;vtp=1&amp;bbb=1&amp;hb=1"/>
              <p:cNvSpPr/>
              <p:nvPr/>
            </p:nvSpPr>
            <p:spPr>
              <a:xfrm>
                <a:off x="539496" y="1688171"/>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底数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1.01=1+0.01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，利用二项式定理展开后，根据所给精确度0.001可知</a:t>
                </a:r>
                <a:r>
                  <a:rPr lang="en-US" altLang="zh-CN" sz="1800" b="0" i="0">
                    <a:solidFill>
                      <a:srgbClr val="244061"/>
                    </a:solidFill>
                    <a:latin typeface="Times New Roman" pitchFamily="34" charset="0"/>
                    <a:ea typeface="微软雅黑" pitchFamily="34" charset="-122"/>
                    <a:cs typeface="Times New Roman" pitchFamily="34" charset="-120"/>
                  </a:rPr>
                  <a:t>，只需要展开到第</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三项即可</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EX.46_1#a30d4c7f7?vcp=1&amp;vop=1&amp;pid=204b23ee2&amp;color=36,64,97&amp;vtp=1&amp;bbb=1&amp;hb=1"/>
              <p:cNvSpPr>
                <a:spLocks noRot="1" noChangeAspect="1" noMove="1" noResize="1" noEditPoints="1" noAdjustHandles="1" noChangeArrowheads="1" noChangeShapeType="1" noTextEdit="1"/>
              </p:cNvSpPr>
              <p:nvPr/>
            </p:nvSpPr>
            <p:spPr>
              <a:xfrm>
                <a:off x="539496" y="1688171"/>
                <a:ext cx="11109960" cy="773430"/>
              </a:xfrm>
              <a:prstGeom prst="rect">
                <a:avLst/>
              </a:prstGeom>
              <a:blipFill>
                <a:blip r:embed="rId4"/>
                <a:stretch>
                  <a:fillRect l="-1317" r="-329" b="-1732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AN.47_1#a30d4c7f7?vcp=1&amp;vop=1&amp;pid=204b23ee2&amp;color=36,64,97&amp;vtp=1&amp;bbb=1"/>
              <p:cNvSpPr/>
              <p:nvPr/>
            </p:nvSpPr>
            <p:spPr>
              <a:xfrm>
                <a:off x="539496" y="2469856"/>
                <a:ext cx="11109960" cy="769684"/>
              </a:xfrm>
              <a:prstGeom prst="rect">
                <a:avLst/>
              </a:prstGeom>
              <a:noFill/>
              <a:ln/>
            </p:spPr>
            <p:txBody>
              <a:bodyPr wrap="squar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1.01</m:t>
                        </m:r>
                      </m:e>
                      <m:sup>
                        <m:r>
                          <a:rPr lang="en-US" altLang="zh-CN" sz="1800" b="0" i="0">
                            <a:solidFill>
                              <a:srgbClr val="6565FF"/>
                            </a:solidFill>
                            <a:latin typeface="Cambria Math" pitchFamily="34" charset="0"/>
                            <a:ea typeface="Cambria Math" pitchFamily="34" charset="-122"/>
                            <a:cs typeface="Cambria Math" pitchFamily="34" charset="-120"/>
                          </a:rPr>
                          <m:t>10</m:t>
                        </m:r>
                      </m:sup>
                    </m:sSup>
                    <m:r>
                      <a:rPr lang="en-US" altLang="zh-CN" sz="1800" b="0" i="0">
                        <a:solidFill>
                          <a:srgbClr val="6565FF"/>
                        </a:solidFill>
                        <a:latin typeface="Cambria Math" pitchFamily="34" charset="0"/>
                        <a:ea typeface="Cambria Math" pitchFamily="34" charset="-122"/>
                        <a:cs typeface="Cambria Math" pitchFamily="34" charset="-120"/>
                      </a:rPr>
                      <m:t>=(1+0.01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10</m:t>
                        </m:r>
                      </m:sup>
                    </m:sSup>
                    <m:r>
                      <a:rPr lang="en-US" altLang="zh-CN" sz="1800" b="0" i="0">
                        <a:solidFill>
                          <a:srgbClr val="6565FF"/>
                        </a:solidFill>
                        <a:latin typeface="Cambria Math" pitchFamily="34" charset="0"/>
                        <a:ea typeface="Cambria Math" pitchFamily="34" charset="-122"/>
                        <a:cs typeface="Cambria Math" pitchFamily="34" charset="-120"/>
                      </a:rPr>
                      <m:t>=1+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10</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×0.01+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10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0.01</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10</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0.01</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10</m:t>
                        </m:r>
                      </m:sub>
                      <m:sup>
                        <m:r>
                          <a:rPr lang="en-US" altLang="zh-CN" sz="1800" b="0" i="0">
                            <a:solidFill>
                              <a:srgbClr val="6565FF"/>
                            </a:solidFill>
                            <a:latin typeface="Cambria Math" pitchFamily="34" charset="0"/>
                            <a:ea typeface="Cambria Math" pitchFamily="34" charset="-122"/>
                            <a:cs typeface="Cambria Math" pitchFamily="34" charset="-120"/>
                          </a:rPr>
                          <m:t>10</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0.01</m:t>
                        </m:r>
                      </m:e>
                      <m:sup>
                        <m:r>
                          <a:rPr lang="en-US" altLang="zh-CN" sz="1800" b="0" i="0">
                            <a:solidFill>
                              <a:srgbClr val="6565FF"/>
                            </a:solidFill>
                            <a:latin typeface="Cambria Math" pitchFamily="34" charset="0"/>
                            <a:ea typeface="Cambria Math" pitchFamily="34" charset="-122"/>
                            <a:cs typeface="Cambria Math" pitchFamily="34" charset="-120"/>
                          </a:rPr>
                          <m:t>10</m:t>
                        </m:r>
                      </m:sup>
                    </m:sSup>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=1+0.1+0.004</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5+0.000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0.01</m:t>
                        </m:r>
                      </m:e>
                      <m:sup>
                        <m:r>
                          <a:rPr lang="en-US" altLang="zh-CN" sz="1800" b="0" i="0">
                            <a:solidFill>
                              <a:srgbClr val="6565FF"/>
                            </a:solidFill>
                            <a:latin typeface="Cambria Math" pitchFamily="34" charset="0"/>
                            <a:ea typeface="Cambria Math" pitchFamily="34" charset="-122"/>
                            <a:cs typeface="Cambria Math" pitchFamily="34" charset="-120"/>
                          </a:rPr>
                          <m:t>10</m:t>
                        </m:r>
                      </m:sup>
                    </m:sSup>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≈1.105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6_AN.47_1#a30d4c7f7?vcp=1&amp;vop=1&amp;pid=204b23ee2&amp;color=36,64,97&amp;vtp=1&amp;bbb=1"/>
              <p:cNvSpPr>
                <a:spLocks noRot="1" noChangeAspect="1" noMove="1" noResize="1" noEditPoints="1" noAdjustHandles="1" noChangeArrowheads="1" noChangeShapeType="1" noTextEdit="1"/>
              </p:cNvSpPr>
              <p:nvPr/>
            </p:nvSpPr>
            <p:spPr>
              <a:xfrm>
                <a:off x="539496" y="2469856"/>
                <a:ext cx="11109960" cy="769684"/>
              </a:xfrm>
              <a:prstGeom prst="rect">
                <a:avLst/>
              </a:prstGeom>
              <a:blipFill>
                <a:blip r:embed="rId5"/>
                <a:stretch>
                  <a:fillRect l="-1317" b="-1904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P_6_BD#7b4990907?vcp=1&amp;pid=204b23ee2&amp;color=36,64,97&amp;vtp=1&amp;bt=1&amp;bbb=1&amp;hb=1"/>
          <p:cNvSpPr/>
          <p:nvPr/>
        </p:nvSpPr>
        <p:spPr>
          <a:xfrm>
            <a:off x="539496" y="3147427"/>
            <a:ext cx="11109960" cy="773430"/>
          </a:xfrm>
          <a:prstGeom prst="rect">
            <a:avLst/>
          </a:prstGeom>
          <a:noFill/>
          <a:ln/>
        </p:spPr>
        <p:txBody>
          <a:bodyPr wrap="none" lIns="0" tIns="0" rIns="0" bIns="0" rtlCol="0" anchor="t"/>
          <a:lstStyle/>
          <a:p>
            <a:pPr algn="l" latinLnBrk="1">
              <a:lnSpc>
                <a:spcPts val="3300"/>
              </a:lnSpc>
            </a:pPr>
            <a:r>
              <a:rPr lang="en-US" altLang="zh-CN" sz="1800" b="0" i="0">
                <a:solidFill>
                  <a:srgbClr val="244061"/>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先将底数化成一个整数与纯小数的代数和</a:t>
            </a:r>
            <a:r>
              <a:rPr lang="en-US" altLang="zh-CN" sz="1800" b="0" i="0" dirty="0">
                <a:solidFill>
                  <a:srgbClr val="244061"/>
                </a:solidFill>
                <a:latin typeface="Times New Roman" pitchFamily="34" charset="0"/>
                <a:ea typeface="微软雅黑" pitchFamily="34" charset="-122"/>
                <a:cs typeface="Times New Roman" pitchFamily="34" charset="-120"/>
              </a:rPr>
              <a:t>，再利用二项式定理展开</a:t>
            </a:r>
            <a:r>
              <a:rPr lang="en-US" altLang="zh-CN" sz="1800" b="0" i="0">
                <a:solidFill>
                  <a:srgbClr val="244061"/>
                </a:solidFill>
                <a:latin typeface="Times New Roman" pitchFamily="34" charset="0"/>
                <a:ea typeface="微软雅黑" pitchFamily="34" charset="-122"/>
                <a:cs typeface="Times New Roman" pitchFamily="34" charset="-120"/>
              </a:rPr>
              <a:t>，要注意根据题干对精确度</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的要求</a:t>
            </a:r>
            <a:r>
              <a:rPr lang="en-US" altLang="zh-CN" b="0" i="0" dirty="0">
                <a:solidFill>
                  <a:srgbClr val="244061"/>
                </a:solidFill>
                <a:latin typeface="Times New Roman" pitchFamily="34" charset="0"/>
                <a:ea typeface="微软雅黑" pitchFamily="34" charset="-122"/>
                <a:cs typeface="Times New Roman" pitchFamily="34" charset="-120"/>
              </a:rPr>
              <a:t>，来确定对展开式中各项的取舍．</a:t>
            </a:r>
            <a:endParaRPr lang="en-US" altLang="zh-CN" dirty="0"/>
          </a:p>
        </p:txBody>
      </p:sp>
      <p:pic>
        <p:nvPicPr>
          <p:cNvPr id="3" name="P_6_BD#7b4990907?vcp=1&amp;pid=204b23ee2&amp;color=36,64,97&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7302" y="3206864"/>
            <a:ext cx="1216152" cy="2926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C_5_BD#505370e06?vcp=1&amp;pid=36929fb02&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要点7</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有关整除或求余问题</a:t>
            </a:r>
            <a:endParaRPr lang="en-US" altLang="zh-CN" sz="2200" dirty="0"/>
          </a:p>
        </p:txBody>
      </p:sp>
      <mc:AlternateContent xmlns:mc="http://schemas.openxmlformats.org/markup-compatibility/2006" xmlns:a14="http://schemas.microsoft.com/office/drawing/2010/main">
        <mc:Choice Requires="a14">
          <p:sp>
            <p:nvSpPr>
              <p:cNvPr id="3" name="QB_6_BD.48_1#c191d4628?vaa=1&amp;vcp=1&amp;vop=1&amp;pid=505370e06&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例10</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[江苏连云港2025高二联考]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026</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𝑚</m:t>
                    </m:r>
                  </m:oMath>
                </a14:m>
                <a:r>
                  <a:rPr lang="en-US" altLang="zh-CN" sz="1800" b="0" i="0" dirty="0">
                    <a:solidFill>
                      <a:srgbClr val="244061"/>
                    </a:solidFill>
                    <a:latin typeface="Times New Roman" pitchFamily="34" charset="0"/>
                    <a:ea typeface="微软雅黑" pitchFamily="34" charset="-122"/>
                    <a:cs typeface="Times New Roman" pitchFamily="34" charset="-120"/>
                  </a:rPr>
                  <a:t>能被7整除，则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的最小正整数取值为</a:t>
                </a:r>
                <a:r>
                  <a:rPr lang="en-US" altLang="zh-CN" sz="1800" i="0">
                    <a:solidFill>
                      <a:srgbClr val="244061"/>
                    </a:solidFill>
                    <a:latin typeface="SimSun" pitchFamily="34" charset="0"/>
                    <a:ea typeface="SimSun" pitchFamily="34" charset="-122"/>
                    <a:cs typeface="SimSun" pitchFamily="34" charset="-120"/>
                  </a:rPr>
                  <a:t>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B_6_BD.48_1#c191d4628?vaa=1&amp;vcp=1&amp;vop=1&amp;pid=505370e06&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t="-3390" b="-40678"/>
                </a:stretch>
              </a:blipFill>
              <a:ln/>
            </p:spPr>
            <p:txBody>
              <a:bodyPr/>
              <a:lstStyle/>
              <a:p>
                <a:r>
                  <a:rPr lang="zh-CN" altLang="en-US">
                    <a:noFill/>
                  </a:rPr>
                  <a:t> </a:t>
                </a:r>
              </a:p>
            </p:txBody>
          </p:sp>
        </mc:Fallback>
      </mc:AlternateContent>
      <p:sp>
        <p:nvSpPr>
          <p:cNvPr id="4" name="QB_6_AN.50_1#c191d4628.blank?vaa=1&amp;vcp=1&amp;vop=1&amp;pid=505370e06&amp;color=36,64,97&amp;vpa=8&amp;vtp=1"/>
          <p:cNvSpPr/>
          <p:nvPr/>
        </p:nvSpPr>
        <p:spPr>
          <a:xfrm>
            <a:off x="9444449" y="1282282"/>
            <a:ext cx="2809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5</a:t>
            </a:r>
            <a:endParaRPr lang="en-US" altLang="zh-CN" dirty="0"/>
          </a:p>
        </p:txBody>
      </p:sp>
      <mc:AlternateContent xmlns:mc="http://schemas.openxmlformats.org/markup-compatibility/2006" xmlns:a14="http://schemas.microsoft.com/office/drawing/2010/main">
        <mc:Choice Requires="a14">
          <p:sp>
            <p:nvSpPr>
              <p:cNvPr id="5" name="QB_6_AS.49_1#c191d4628?vaa=1&amp;vcp=1&amp;vop=1&amp;pid=505370e06&amp;color=36,64,97&amp;vtp=1&amp;bbb=1&amp;hb=1"/>
              <p:cNvSpPr/>
              <p:nvPr/>
            </p:nvSpPr>
            <p:spPr>
              <a:xfrm>
                <a:off x="539496" y="1688171"/>
                <a:ext cx="11109960" cy="24496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026</m:t>
                        </m:r>
                      </m:sup>
                    </m:sSup>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025</m:t>
                        </m:r>
                      </m:sup>
                    </m:sSup>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3</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675</m:t>
                        </m:r>
                      </m:sup>
                    </m:sSup>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m:t>
                        </m:r>
                      </m:e>
                      <m:sup>
                        <m:r>
                          <a:rPr lang="en-US" altLang="zh-CN" sz="1800" b="0" i="0">
                            <a:solidFill>
                              <a:srgbClr val="003760"/>
                            </a:solidFill>
                            <a:latin typeface="Cambria Math" pitchFamily="34" charset="0"/>
                            <a:ea typeface="Cambria Math" pitchFamily="34" charset="-122"/>
                            <a:cs typeface="Cambria Math" pitchFamily="34" charset="-120"/>
                          </a:rPr>
                          <m:t>675</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8=7+1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m:t>
                        </m:r>
                      </m:e>
                      <m:sup>
                        <m:r>
                          <a:rPr lang="en-US" altLang="zh-CN" sz="1800" b="0" i="0">
                            <a:solidFill>
                              <a:srgbClr val="003760"/>
                            </a:solidFill>
                            <a:latin typeface="Cambria Math" pitchFamily="34" charset="0"/>
                            <a:ea typeface="Cambria Math" pitchFamily="34" charset="-122"/>
                            <a:cs typeface="Cambria Math" pitchFamily="34" charset="-120"/>
                          </a:rPr>
                          <m:t>675</m:t>
                        </m:r>
                      </m:sup>
                    </m:sSup>
                    <m:r>
                      <a:rPr lang="en-US" altLang="zh-CN" sz="1800" b="0" i="0">
                        <a:solidFill>
                          <a:srgbClr val="003760"/>
                        </a:solidFill>
                        <a:latin typeface="Cambria Math" pitchFamily="34" charset="0"/>
                        <a:ea typeface="Cambria Math" pitchFamily="34" charset="-122"/>
                        <a:cs typeface="Cambria Math" pitchFamily="34" charset="-120"/>
                      </a:rPr>
                      <m:t>=2×(7+1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675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根</a:t>
                </a:r>
                <a:r>
                  <a:rPr lang="en-US" altLang="zh-CN" sz="1800" b="0" i="0">
                    <a:solidFill>
                      <a:srgbClr val="003760"/>
                    </a:solidFill>
                    <a:latin typeface="Times New Roman" pitchFamily="34" charset="0"/>
                    <a:ea typeface="微软雅黑" pitchFamily="34" charset="-122"/>
                    <a:cs typeface="Times New Roman" pitchFamily="34" charset="-120"/>
                  </a:rPr>
                  <a:t>据二项式定理</a:t>
                </a:r>
                <a:r>
                  <a:rPr lang="en-US" altLang="zh-CN" sz="1800" b="0" i="0" dirty="0">
                    <a:solidFill>
                      <a:srgbClr val="003760"/>
                    </a:solidFill>
                    <a:latin typeface="Times New Roman" pitchFamily="34" charset="0"/>
                    <a:ea typeface="微软雅黑" pitchFamily="34" charset="-122"/>
                    <a:cs typeface="Times New Roman" pitchFamily="34" charset="-120"/>
                  </a:rPr>
                  <a:t>，将</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(7+1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675</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展开可得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(7+1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675</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675</m:t>
                        </m:r>
                      </m:sub>
                      <m:sup>
                        <m:r>
                          <a:rPr lang="en-US" altLang="zh-CN" sz="1800" b="0" i="0">
                            <a:solidFill>
                              <a:srgbClr val="003760"/>
                            </a:solidFill>
                            <a:latin typeface="Cambria Math" pitchFamily="34" charset="0"/>
                            <a:ea typeface="Cambria Math" pitchFamily="34" charset="-122"/>
                            <a:cs typeface="Cambria Math" pitchFamily="34" charset="-120"/>
                          </a:rPr>
                          <m:t>0</m:t>
                        </m:r>
                      </m:sup>
                    </m:sSub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m:t>
                        </m:r>
                      </m:e>
                      <m:sup>
                        <m:r>
                          <a:rPr lang="en-US" altLang="zh-CN" sz="1800" b="0" i="0">
                            <a:solidFill>
                              <a:srgbClr val="003760"/>
                            </a:solidFill>
                            <a:latin typeface="Cambria Math" pitchFamily="34" charset="0"/>
                            <a:ea typeface="Cambria Math" pitchFamily="34" charset="-122"/>
                            <a:cs typeface="Cambria Math" pitchFamily="34" charset="-120"/>
                          </a:rPr>
                          <m:t>675</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675</m:t>
                        </m:r>
                      </m:sub>
                      <m:sup>
                        <m:r>
                          <a:rPr lang="en-US" altLang="zh-CN" sz="1800" b="0" i="0">
                            <a:solidFill>
                              <a:srgbClr val="003760"/>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m:t>
                        </m:r>
                      </m:e>
                      <m:sup>
                        <m:r>
                          <a:rPr lang="en-US" altLang="zh-CN" sz="1800" b="0" i="0">
                            <a:solidFill>
                              <a:srgbClr val="003760"/>
                            </a:solidFill>
                            <a:latin typeface="Cambria Math" pitchFamily="34" charset="0"/>
                            <a:ea typeface="Cambria Math" pitchFamily="34" charset="-122"/>
                            <a:cs typeface="Cambria Math" pitchFamily="34" charset="-120"/>
                          </a:rPr>
                          <m:t>674</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675</m:t>
                        </m:r>
                      </m:sub>
                      <m:sup>
                        <m:r>
                          <a:rPr lang="en-US" altLang="zh-CN" sz="1800" b="0" i="0">
                            <a:solidFill>
                              <a:srgbClr val="003760"/>
                            </a:solidFill>
                            <a:latin typeface="Cambria Math" pitchFamily="34" charset="0"/>
                            <a:ea typeface="Cambria Math" pitchFamily="34" charset="-122"/>
                            <a:cs typeface="Cambria Math" pitchFamily="34" charset="-120"/>
                          </a:rPr>
                          <m:t>674</m:t>
                        </m:r>
                      </m:sup>
                    </m:sSubSup>
                    <m:r>
                      <a:rPr lang="en-US" altLang="zh-CN" sz="1800" b="0" i="0">
                        <a:solidFill>
                          <a:srgbClr val="003760"/>
                        </a:solidFill>
                        <a:latin typeface="Cambria Math" pitchFamily="34" charset="0"/>
                        <a:ea typeface="Cambria Math" pitchFamily="34" charset="-122"/>
                        <a:cs typeface="Cambria Math" pitchFamily="34" charset="-120"/>
                      </a:rPr>
                      <m:t>7+</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675</m:t>
                        </m:r>
                      </m:sub>
                      <m:sup>
                        <m:r>
                          <a:rPr lang="en-US" altLang="zh-CN" sz="1800" b="0" i="0">
                            <a:solidFill>
                              <a:srgbClr val="003760"/>
                            </a:solidFill>
                            <a:latin typeface="Cambria Math" pitchFamily="34" charset="0"/>
                            <a:ea typeface="Cambria Math" pitchFamily="34" charset="-122"/>
                            <a:cs typeface="Cambria Math" pitchFamily="34" charset="-120"/>
                          </a:rPr>
                          <m:t>675</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除</a:t>
                </a:r>
                <a:r>
                  <a:rPr lang="en-US" altLang="zh-CN" sz="1800" b="0" i="0">
                    <a:solidFill>
                      <a:srgbClr val="003760"/>
                    </a:solidFill>
                    <a:latin typeface="Times New Roman" pitchFamily="34" charset="0"/>
                    <a:ea typeface="微软雅黑" pitchFamily="34" charset="-122"/>
                    <a:cs typeface="Times New Roman" pitchFamily="34" charset="-120"/>
                  </a:rPr>
                  <a:t>了最后一项</a:t>
                </a:r>
                <a14:m>
                  <m:oMath xmlns:m="http://schemas.openxmlformats.org/officeDocument/2006/math">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675</m:t>
                        </m:r>
                      </m:sub>
                      <m:sup>
                        <m:r>
                          <a:rPr lang="en-US" altLang="zh-CN" sz="1800" b="0" i="0">
                            <a:solidFill>
                              <a:srgbClr val="003760"/>
                            </a:solidFill>
                            <a:latin typeface="Cambria Math" pitchFamily="34" charset="0"/>
                            <a:ea typeface="Cambria Math" pitchFamily="34" charset="-122"/>
                            <a:cs typeface="Cambria Math" pitchFamily="34" charset="-120"/>
                          </a:rPr>
                          <m:t>675</m:t>
                        </m:r>
                      </m:sup>
                    </m:sSubSup>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外，其余各项都含有因数7，都能被7整除.</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2×(7+1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675</m:t>
                        </m:r>
                      </m:sup>
                    </m:sSup>
                    <m:r>
                      <a:rPr lang="en-US" altLang="zh-CN" sz="1800" b="0" i="0">
                        <a:solidFill>
                          <a:srgbClr val="003760"/>
                        </a:solidFill>
                        <a:latin typeface="Cambria Math" pitchFamily="34" charset="0"/>
                        <a:ea typeface="Cambria Math" pitchFamily="34" charset="-122"/>
                        <a:cs typeface="Cambria Math" pitchFamily="34" charset="-120"/>
                      </a:rPr>
                      <m:t>=2×(</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675</m:t>
                        </m:r>
                      </m:sub>
                      <m:sup>
                        <m:r>
                          <a:rPr lang="en-US" altLang="zh-CN" sz="1800" b="0" i="0">
                            <a:solidFill>
                              <a:srgbClr val="003760"/>
                            </a:solidFill>
                            <a:latin typeface="Cambria Math" pitchFamily="34" charset="0"/>
                            <a:ea typeface="Cambria Math" pitchFamily="34" charset="-122"/>
                            <a:cs typeface="Cambria Math" pitchFamily="34" charset="-120"/>
                          </a:rPr>
                          <m:t>0</m:t>
                        </m:r>
                      </m:sup>
                    </m:sSub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m:t>
                        </m:r>
                      </m:e>
                      <m:sup>
                        <m:r>
                          <a:rPr lang="en-US" altLang="zh-CN" sz="1800" b="0" i="0">
                            <a:solidFill>
                              <a:srgbClr val="003760"/>
                            </a:solidFill>
                            <a:latin typeface="Cambria Math" pitchFamily="34" charset="0"/>
                            <a:ea typeface="Cambria Math" pitchFamily="34" charset="-122"/>
                            <a:cs typeface="Cambria Math" pitchFamily="34" charset="-120"/>
                          </a:rPr>
                          <m:t>675</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675</m:t>
                        </m:r>
                      </m:sub>
                      <m:sup>
                        <m:r>
                          <a:rPr lang="en-US" altLang="zh-CN" sz="1800" b="0" i="0">
                            <a:solidFill>
                              <a:srgbClr val="003760"/>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m:t>
                        </m:r>
                      </m:e>
                      <m:sup>
                        <m:r>
                          <a:rPr lang="en-US" altLang="zh-CN" sz="1800" b="0" i="0">
                            <a:solidFill>
                              <a:srgbClr val="003760"/>
                            </a:solidFill>
                            <a:latin typeface="Cambria Math" pitchFamily="34" charset="0"/>
                            <a:ea typeface="Cambria Math" pitchFamily="34" charset="-122"/>
                            <a:cs typeface="Cambria Math" pitchFamily="34" charset="-120"/>
                          </a:rPr>
                          <m:t>674</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675</m:t>
                        </m:r>
                      </m:sub>
                      <m:sup>
                        <m:r>
                          <a:rPr lang="en-US" altLang="zh-CN" sz="1800" b="0" i="0">
                            <a:solidFill>
                              <a:srgbClr val="003760"/>
                            </a:solidFill>
                            <a:latin typeface="Cambria Math" pitchFamily="34" charset="0"/>
                            <a:ea typeface="Cambria Math" pitchFamily="34" charset="-122"/>
                            <a:cs typeface="Cambria Math" pitchFamily="34" charset="-120"/>
                          </a:rPr>
                          <m:t>674</m:t>
                        </m:r>
                      </m:sup>
                    </m:sSubSup>
                    <m:r>
                      <a:rPr lang="en-US" altLang="zh-CN" sz="1800" b="0" i="0">
                        <a:solidFill>
                          <a:srgbClr val="003760"/>
                        </a:solidFill>
                        <a:latin typeface="Cambria Math" pitchFamily="34" charset="0"/>
                        <a:ea typeface="Cambria Math" pitchFamily="34" charset="-122"/>
                        <a:cs typeface="Cambria Math" pitchFamily="34" charset="-120"/>
                      </a:rPr>
                      <m:t>7+</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675</m:t>
                        </m:r>
                      </m:sub>
                      <m:sup>
                        <m:r>
                          <a:rPr lang="en-US" altLang="zh-CN" sz="1800" b="0" i="0">
                            <a:solidFill>
                              <a:srgbClr val="003760"/>
                            </a:solidFill>
                            <a:latin typeface="Cambria Math" pitchFamily="34" charset="0"/>
                            <a:ea typeface="Cambria Math" pitchFamily="34" charset="-122"/>
                            <a:cs typeface="Cambria Math" pitchFamily="34" charset="-120"/>
                          </a:rPr>
                          <m:t>675</m:t>
                        </m:r>
                      </m:sup>
                    </m:sSubSup>
                    <m:r>
                      <a:rPr lang="en-US" altLang="zh-CN" sz="1800" b="0" i="0">
                        <a:solidFill>
                          <a:srgbClr val="003760"/>
                        </a:solidFill>
                        <a:latin typeface="Cambria Math" pitchFamily="34" charset="0"/>
                        <a:ea typeface="Cambria Math" pitchFamily="34" charset="-122"/>
                        <a:cs typeface="Cambria Math" pitchFamily="34" charset="-120"/>
                      </a:rPr>
                      <m:t>)=2×(7×</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+1)=14</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为整</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数</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026</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=14</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𝑚</m:t>
                    </m:r>
                  </m:oMath>
                </a14:m>
                <a:r>
                  <a:rPr lang="en-US" altLang="zh-CN" sz="1800" b="0" i="0" dirty="0">
                    <a:solidFill>
                      <a:srgbClr val="003760"/>
                    </a:solidFill>
                    <a:latin typeface="Times New Roman" pitchFamily="34" charset="0"/>
                    <a:ea typeface="微软雅黑" pitchFamily="34" charset="-122"/>
                    <a:cs typeface="Times New Roman" pitchFamily="34" charset="-120"/>
                  </a:rPr>
                  <a:t>能被7整除，</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14</m:t>
                    </m:r>
                    <m:r>
                      <a:rPr lang="en-US" altLang="zh-CN" sz="1800" b="0" i="0">
                        <a:solidFill>
                          <a:srgbClr val="003760"/>
                        </a:solidFill>
                        <a:latin typeface="Cambria Math" pitchFamily="34" charset="0"/>
                        <a:ea typeface="Cambria Math" pitchFamily="34" charset="-122"/>
                        <a:cs typeface="Cambria Math" pitchFamily="34" charset="-120"/>
                      </a:rPr>
                      <m:t>𝑘</m:t>
                    </m:r>
                  </m:oMath>
                </a14:m>
                <a:r>
                  <a:rPr lang="en-US" altLang="zh-CN" sz="1800" b="0" i="0" dirty="0">
                    <a:solidFill>
                      <a:srgbClr val="003760"/>
                    </a:solidFill>
                    <a:latin typeface="Times New Roman" pitchFamily="34" charset="0"/>
                    <a:ea typeface="微软雅黑" pitchFamily="34" charset="-122"/>
                    <a:cs typeface="Times New Roman" pitchFamily="34" charset="-120"/>
                  </a:rPr>
                  <a:t>能被7整除，所以只要</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能被7整除即可.</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𝑚</m:t>
                    </m:r>
                    <m:r>
                      <a:rPr lang="en-US" altLang="zh-CN" b="0" i="0">
                        <a:solidFill>
                          <a:srgbClr val="003760"/>
                        </a:solidFill>
                        <a:latin typeface="Cambria Math" pitchFamily="34" charset="0"/>
                        <a:ea typeface="Cambria Math" pitchFamily="34" charset="-122"/>
                        <a:cs typeface="Cambria Math" pitchFamily="34" charset="-120"/>
                      </a:rPr>
                      <m:t>=7</m:t>
                    </m:r>
                  </m:oMath>
                </a14:m>
                <a:r>
                  <a:rPr lang="en-US" altLang="zh-CN"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𝑚</m:t>
                    </m:r>
                    <m:r>
                      <a:rPr lang="en-US" altLang="zh-CN" b="0" i="0">
                        <a:solidFill>
                          <a:srgbClr val="003760"/>
                        </a:solidFill>
                        <a:latin typeface="Cambria Math" pitchFamily="34" charset="0"/>
                        <a:ea typeface="Cambria Math" pitchFamily="34" charset="-122"/>
                        <a:cs typeface="Cambria Math" pitchFamily="34" charset="-120"/>
                      </a:rPr>
                      <m:t>=5</m:t>
                    </m:r>
                  </m:oMath>
                </a14:m>
                <a:r>
                  <a:rPr lang="en-US" altLang="zh-CN" b="0" i="0" dirty="0">
                    <a:solidFill>
                      <a:srgbClr val="003760"/>
                    </a:solidFill>
                    <a:latin typeface="Times New Roman" pitchFamily="34" charset="0"/>
                    <a:ea typeface="微软雅黑" pitchFamily="34" charset="-122"/>
                    <a:cs typeface="Times New Roman" pitchFamily="34" charset="-120"/>
                  </a:rPr>
                  <a:t>，此时</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取最小正整数.</a:t>
                </a:r>
                <a:endParaRPr lang="en-US" altLang="zh-CN" dirty="0"/>
              </a:p>
            </p:txBody>
          </p:sp>
        </mc:Choice>
        <mc:Fallback xmlns="">
          <p:sp>
            <p:nvSpPr>
              <p:cNvPr id="5" name="QB_6_AS.49_1#c191d4628?vaa=1&amp;vcp=1&amp;vop=1&amp;pid=505370e06&amp;color=36,64,97&amp;vtp=1&amp;bbb=1&amp;hb=1"/>
              <p:cNvSpPr>
                <a:spLocks noRot="1" noChangeAspect="1" noMove="1" noResize="1" noEditPoints="1" noAdjustHandles="1" noChangeArrowheads="1" noChangeShapeType="1" noTextEdit="1"/>
              </p:cNvSpPr>
              <p:nvPr/>
            </p:nvSpPr>
            <p:spPr>
              <a:xfrm>
                <a:off x="539496" y="1688171"/>
                <a:ext cx="11109960" cy="2449640"/>
              </a:xfrm>
              <a:prstGeom prst="rect">
                <a:avLst/>
              </a:prstGeom>
              <a:blipFill>
                <a:blip r:embed="rId4"/>
                <a:stretch>
                  <a:fillRect l="-1317" b="-54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2181e44d9.fixed?vcp=1&amp;pid=752c3b2a0&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2181e44d9.fixed?vcp=1&amp;pid=752c3b2a0&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7.4</a:t>
            </a:r>
            <a:endParaRPr lang="en-US" altLang="zh-CN" sz="5400" dirty="0"/>
          </a:p>
        </p:txBody>
      </p:sp>
      <p:sp>
        <p:nvSpPr>
          <p:cNvPr id="4" name="C_2_BD#2181e44d9.fixed?vcp=1&amp;pid=752c3b2a0&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二项式定理</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52_1#22cddb414?vcp=1&amp;vop=1&amp;pid=505370e06&amp;color=36,64,97&amp;vtp=1&amp;bt=1&amp;bbb=1"/>
              <p:cNvSpPr/>
              <p:nvPr/>
            </p:nvSpPr>
            <p:spPr>
              <a:xfrm>
                <a:off x="539496" y="1888381"/>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91</m:t>
                        </m:r>
                      </m:e>
                      <m:sup>
                        <m:r>
                          <a:rPr lang="en-US" altLang="zh-CN" sz="1800" b="0" i="0">
                            <a:solidFill>
                              <a:srgbClr val="244061"/>
                            </a:solidFill>
                            <a:latin typeface="Cambria Math" pitchFamily="34" charset="0"/>
                            <a:ea typeface="Cambria Math" pitchFamily="34" charset="-122"/>
                            <a:cs typeface="Cambria Math" pitchFamily="34" charset="-120"/>
                          </a:rPr>
                          <m:t>92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除以100的余数.</a:t>
                </a:r>
                <a:endParaRPr lang="en-US" altLang="zh-CN" sz="1800" dirty="0"/>
              </a:p>
            </p:txBody>
          </p:sp>
        </mc:Choice>
        <mc:Fallback xmlns="">
          <p:sp>
            <p:nvSpPr>
              <p:cNvPr id="2" name="QO_6_BD.52_1#22cddb414?vcp=1&amp;vop=1&amp;pid=505370e06&amp;color=36,64,97&amp;vtp=1&amp;bt=1&amp;bbb=1"/>
              <p:cNvSpPr>
                <a:spLocks noRot="1" noChangeAspect="1" noMove="1" noResize="1" noEditPoints="1" noAdjustHandles="1" noChangeArrowheads="1" noChangeShapeType="1" noTextEdit="1"/>
              </p:cNvSpPr>
              <p:nvPr/>
            </p:nvSpPr>
            <p:spPr>
              <a:xfrm>
                <a:off x="539496" y="1888381"/>
                <a:ext cx="11109960" cy="360680"/>
              </a:xfrm>
              <a:prstGeom prst="rect">
                <a:avLst/>
              </a:prstGeom>
              <a:blipFill>
                <a:blip r:embed="rId3"/>
                <a:stretch>
                  <a:fillRect b="-38983"/>
                </a:stretch>
              </a:blipFill>
              <a:ln/>
            </p:spPr>
            <p:txBody>
              <a:bodyPr/>
              <a:lstStyle/>
              <a:p>
                <a:r>
                  <a:rPr lang="zh-CN" altLang="en-US">
                    <a:noFill/>
                  </a:rPr>
                  <a:t> </a:t>
                </a:r>
              </a:p>
            </p:txBody>
          </p:sp>
        </mc:Fallback>
      </mc:AlternateContent>
      <p:sp>
        <p:nvSpPr>
          <p:cNvPr id="3" name="QO_6_EX.53_1#22cddb414?vcp=1&amp;vop=1&amp;pid=505370e06&amp;color=36,64,97&amp;vtp=1&amp;bbb=1&amp;hb=1"/>
          <p:cNvSpPr/>
          <p:nvPr/>
        </p:nvSpPr>
        <p:spPr>
          <a:xfrm>
            <a:off x="539496" y="2249315"/>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利用二项式定理解决整除问题时，通常把被除数写成除数（或与除数密切相关联的数</a:t>
            </a:r>
            <a:r>
              <a:rPr lang="en-US" altLang="zh-CN" sz="1800" b="0" i="0">
                <a:solidFill>
                  <a:srgbClr val="244061"/>
                </a:solidFill>
                <a:latin typeface="Times New Roman" pitchFamily="34" charset="0"/>
                <a:ea typeface="微软雅黑" pitchFamily="34" charset="-122"/>
                <a:cs typeface="Times New Roman" pitchFamily="34" charset="-120"/>
              </a:rPr>
              <a:t>）与某</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数的和或差的形式</a:t>
            </a:r>
            <a:r>
              <a:rPr lang="en-US" altLang="zh-CN" b="0" i="0" dirty="0">
                <a:solidFill>
                  <a:srgbClr val="244061"/>
                </a:solidFill>
                <a:latin typeface="Times New Roman" pitchFamily="34" charset="0"/>
                <a:ea typeface="微软雅黑" pitchFamily="34" charset="-122"/>
                <a:cs typeface="Times New Roman" pitchFamily="34" charset="-120"/>
              </a:rPr>
              <a:t>，再利用二项式定理展开，但要注意余数的范围，切记余数不能为负.</a:t>
            </a:r>
            <a:endParaRPr lang="en-US" altLang="zh-CN" dirty="0"/>
          </a:p>
        </p:txBody>
      </p:sp>
      <p:sp>
        <p:nvSpPr>
          <p:cNvPr id="4" name="QO_6_AN.54_1#22cddb414?vcp=1&amp;vop=1&amp;pid=505370e06&amp;color=36,64,97&amp;vtp=1&amp;bbb=1&amp;hb=1"/>
          <p:cNvSpPr/>
          <p:nvPr/>
        </p:nvSpPr>
        <p:spPr>
          <a:xfrm>
            <a:off x="539496" y="3075005"/>
            <a:ext cx="11109960" cy="41910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a:t>
            </a:r>
            <a:r>
              <a:rPr lang="en-US" altLang="zh-CN" sz="1800" b="1" i="0">
                <a:solidFill>
                  <a:srgbClr val="6565FF"/>
                </a:solidFill>
                <a:latin typeface="Times New Roman" pitchFamily="34" charset="0"/>
                <a:ea typeface="微软雅黑" pitchFamily="34" charset="-122"/>
                <a:cs typeface="Times New Roman" pitchFamily="34" charset="-120"/>
              </a:rPr>
              <a:t>解】</a:t>
            </a:r>
          </a:p>
          <a:p>
            <a:pPr latinLnBrk="1">
              <a:lnSpc>
                <a:spcPct val="150000"/>
              </a:lnSpc>
            </a:pPr>
            <a:endParaRPr lang="en-US" altLang="zh-CN" dirty="0"/>
          </a:p>
        </p:txBody>
      </p:sp>
      <mc:AlternateContent xmlns:mc="http://schemas.openxmlformats.org/markup-compatibility/2006" xmlns:a14="http://schemas.microsoft.com/office/drawing/2010/main">
        <mc:Choice Requires="a14">
          <p:sp>
            <p:nvSpPr>
              <p:cNvPr id="5" name="QO_6_AN.54_1#22cddb414?vcp=1&amp;vop=1&amp;pid=505370e06&amp;color=36,64,97&amp;vtp=1&amp;bbb=1&amp;hb=1">
                <a:extLst>
                  <a:ext uri="{FF2B5EF4-FFF2-40B4-BE49-F238E27FC236}">
                    <a16:creationId xmlns:a16="http://schemas.microsoft.com/office/drawing/2014/main" id="{55FD656A-35D9-655C-5156-9D31E6B420F8}"/>
                  </a:ext>
                </a:extLst>
              </p:cNvPr>
              <p:cNvSpPr/>
              <p:nvPr/>
            </p:nvSpPr>
            <p:spPr>
              <a:xfrm>
                <a:off x="539496" y="3530173"/>
                <a:ext cx="11109960" cy="1295400"/>
              </a:xfrm>
              <a:prstGeom prst="rect">
                <a:avLst/>
              </a:prstGeom>
              <a:noFill/>
              <a:ln/>
            </p:spPr>
            <p:txBody>
              <a:bodyPr wrap="square" lIns="0" tIns="0" rIns="0" bIns="0" rtlCol="0" anchor="t"/>
              <a:lstStyle/>
              <a:p>
                <a:pPr latinLnBrk="1">
                  <a:lnSpc>
                    <a:spcPts val="3400"/>
                  </a:lnSpc>
                </a:pP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91</m:t>
                        </m:r>
                      </m:e>
                      <m:sup>
                        <m:r>
                          <a:rPr lang="en-US" altLang="zh-CN" sz="1800" b="0" i="0">
                            <a:solidFill>
                              <a:srgbClr val="6565FF"/>
                            </a:solidFill>
                            <a:latin typeface="Cambria Math" pitchFamily="34" charset="0"/>
                            <a:ea typeface="Cambria Math" pitchFamily="34" charset="-122"/>
                            <a:cs typeface="Cambria Math" pitchFamily="34" charset="-120"/>
                          </a:rPr>
                          <m:t>92</m:t>
                        </m:r>
                      </m:sup>
                    </m:sSup>
                    <m:r>
                      <a:rPr lang="en-US" altLang="zh-CN" sz="1800" b="0" i="0">
                        <a:solidFill>
                          <a:srgbClr val="6565FF"/>
                        </a:solidFill>
                        <a:latin typeface="Cambria Math" pitchFamily="34" charset="0"/>
                        <a:ea typeface="Cambria Math" pitchFamily="34" charset="-122"/>
                        <a:cs typeface="Cambria Math" pitchFamily="34" charset="-120"/>
                      </a:rPr>
                      <m:t>=(90+1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92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0</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92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91</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90</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91</m:t>
                        </m:r>
                      </m:sup>
                    </m:sSubSup>
                    <m:r>
                      <a:rPr lang="en-US" altLang="zh-CN" sz="1800" b="0" i="0">
                        <a:solidFill>
                          <a:srgbClr val="6565FF"/>
                        </a:solidFill>
                        <a:latin typeface="Cambria Math" pitchFamily="34" charset="0"/>
                        <a:ea typeface="Cambria Math" pitchFamily="34" charset="-122"/>
                        <a:cs typeface="Cambria Math" pitchFamily="34" charset="-120"/>
                      </a:rPr>
                      <m:t>90+</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92</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0</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0</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92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91</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90</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90</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90+1=(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0</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92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91</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90</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90</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)+8</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281=(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0</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92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91</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90</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92</m:t>
                        </m:r>
                      </m:sub>
                      <m:sup>
                        <m:r>
                          <a:rPr lang="en-US" altLang="zh-CN" sz="1800" b="0" i="0">
                            <a:solidFill>
                              <a:srgbClr val="6565FF"/>
                            </a:solidFill>
                            <a:latin typeface="Cambria Math" pitchFamily="34" charset="0"/>
                            <a:ea typeface="Cambria Math" pitchFamily="34" charset="-122"/>
                            <a:cs typeface="Cambria Math" pitchFamily="34" charset="-120"/>
                          </a:rPr>
                          <m:t>90</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)+8</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200+81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100"/>
                  </a:lnSpc>
                </a:pPr>
                <a:endParaRPr lang="en-US" altLang="zh-CN" dirty="0"/>
              </a:p>
            </p:txBody>
          </p:sp>
        </mc:Choice>
        <mc:Fallback xmlns="">
          <p:sp>
            <p:nvSpPr>
              <p:cNvPr id="5" name="QO_6_AN.54_1#22cddb414?vcp=1&amp;vop=1&amp;pid=505370e06&amp;color=36,64,97&amp;vtp=1&amp;bbb=1&amp;hb=1">
                <a:extLst>
                  <a:ext uri="{FF2B5EF4-FFF2-40B4-BE49-F238E27FC236}">
                    <a16:creationId xmlns:a16="http://schemas.microsoft.com/office/drawing/2014/main" id="{55FD656A-35D9-655C-5156-9D31E6B420F8}"/>
                  </a:ext>
                </a:extLst>
              </p:cNvPr>
              <p:cNvSpPr>
                <a:spLocks noRot="1" noChangeAspect="1" noMove="1" noResize="1" noEditPoints="1" noAdjustHandles="1" noChangeArrowheads="1" noChangeShapeType="1" noTextEdit="1"/>
              </p:cNvSpPr>
              <p:nvPr/>
            </p:nvSpPr>
            <p:spPr>
              <a:xfrm>
                <a:off x="539496" y="3530173"/>
                <a:ext cx="11109960" cy="1295400"/>
              </a:xfrm>
              <a:prstGeom prst="rect">
                <a:avLst/>
              </a:prstGeom>
              <a:blipFill>
                <a:blip r:embed="rId4"/>
                <a:stretch>
                  <a:fillRect l="-768" b="-704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AN.54_1#22cddb414?vcp=1&amp;vop=1&amp;pid=505370e06&amp;color=36,64,97&amp;vtp=1&amp;bbb=1&amp;hb=1">
                <a:extLst>
                  <a:ext uri="{FF2B5EF4-FFF2-40B4-BE49-F238E27FC236}">
                    <a16:creationId xmlns:a16="http://schemas.microsoft.com/office/drawing/2014/main" id="{23B1FD78-4116-A53A-7CF9-501870FA7CAA}"/>
                  </a:ext>
                </a:extLst>
              </p:cNvPr>
              <p:cNvSpPr/>
              <p:nvPr/>
            </p:nvSpPr>
            <p:spPr>
              <a:xfrm>
                <a:off x="539496" y="4796300"/>
                <a:ext cx="11109960" cy="353759"/>
              </a:xfrm>
              <a:prstGeom prst="rect">
                <a:avLst/>
              </a:prstGeom>
              <a:noFill/>
              <a:ln/>
            </p:spPr>
            <p:txBody>
              <a:bodyPr wrap="none" lIns="0" tIns="0" rIns="0" bIns="0" rtlCol="0" anchor="t"/>
              <a:lstStyle/>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91</m:t>
                        </m:r>
                      </m:e>
                      <m:sup>
                        <m:r>
                          <a:rPr lang="en-US" altLang="zh-CN" b="0" i="0">
                            <a:solidFill>
                              <a:srgbClr val="6565FF"/>
                            </a:solidFill>
                            <a:latin typeface="Cambria Math" pitchFamily="34" charset="0"/>
                            <a:ea typeface="Cambria Math" pitchFamily="34" charset="-122"/>
                            <a:cs typeface="Cambria Math" pitchFamily="34" charset="-120"/>
                          </a:rPr>
                          <m:t>92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除以100的余数为81.</a:t>
                </a:r>
                <a:endParaRPr lang="en-US" altLang="zh-CN" dirty="0"/>
              </a:p>
            </p:txBody>
          </p:sp>
        </mc:Choice>
        <mc:Fallback xmlns="">
          <p:sp>
            <p:nvSpPr>
              <p:cNvPr id="6" name="QO_6_AN.54_1#22cddb414?vcp=1&amp;vop=1&amp;pid=505370e06&amp;color=36,64,97&amp;vtp=1&amp;bbb=1&amp;hb=1">
                <a:extLst>
                  <a:ext uri="{FF2B5EF4-FFF2-40B4-BE49-F238E27FC236}">
                    <a16:creationId xmlns:a16="http://schemas.microsoft.com/office/drawing/2014/main" id="{23B1FD78-4116-A53A-7CF9-501870FA7CAA}"/>
                  </a:ext>
                </a:extLst>
              </p:cNvPr>
              <p:cNvSpPr>
                <a:spLocks noRot="1" noChangeAspect="1" noMove="1" noResize="1" noEditPoints="1" noAdjustHandles="1" noChangeArrowheads="1" noChangeShapeType="1" noTextEdit="1"/>
              </p:cNvSpPr>
              <p:nvPr/>
            </p:nvSpPr>
            <p:spPr>
              <a:xfrm>
                <a:off x="539496" y="4796300"/>
                <a:ext cx="11109960" cy="353759"/>
              </a:xfrm>
              <a:prstGeom prst="rect">
                <a:avLst/>
              </a:prstGeom>
              <a:blipFill>
                <a:blip r:embed="rId5"/>
                <a:stretch>
                  <a:fillRect l="-1317" t="-1724" b="-3793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bg/>
                                          </p:spTgt>
                                        </p:tgtEl>
                                        <p:attrNameLst>
                                          <p:attrName>style.visibility</p:attrName>
                                        </p:attrNameLst>
                                      </p:cBhvr>
                                      <p:to>
                                        <p:strVal val="visible"/>
                                      </p:to>
                                    </p:set>
                                    <p:animEffect transition="in" filter="fade">
                                      <p:cBhvr>
                                        <p:cTn id="34" dur="500"/>
                                        <p:tgtEl>
                                          <p:spTgt spid="5">
                                            <p:bg/>
                                          </p:spTgt>
                                        </p:tgtEl>
                                      </p:cBhvr>
                                    </p:animEffect>
                                    <p:anim calcmode="lin" valueType="num">
                                      <p:cBhvr>
                                        <p:cTn id="35" dur="500" fill="hold"/>
                                        <p:tgtEl>
                                          <p:spTgt spid="5">
                                            <p:bg/>
                                          </p:spTgt>
                                        </p:tgtEl>
                                        <p:attrNameLst>
                                          <p:attrName>ppt_x</p:attrName>
                                        </p:attrNameLst>
                                      </p:cBhvr>
                                      <p:tavLst>
                                        <p:tav tm="0">
                                          <p:val>
                                            <p:strVal val="#ppt_x"/>
                                          </p:val>
                                        </p:tav>
                                        <p:tav tm="100000">
                                          <p:val>
                                            <p:strVal val="#ppt_x"/>
                                          </p:val>
                                        </p:tav>
                                      </p:tavLst>
                                    </p:anim>
                                    <p:anim calcmode="lin" valueType="num">
                                      <p:cBhvr>
                                        <p:cTn id="36" dur="500" fill="hold"/>
                                        <p:tgtEl>
                                          <p:spTgt spid="5">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Effect transition="in" filter="fade">
                                      <p:cBhvr>
                                        <p:cTn id="39" dur="500"/>
                                        <p:tgtEl>
                                          <p:spTgt spid="5">
                                            <p:txEl>
                                              <p:pRg st="0" end="0"/>
                                            </p:txEl>
                                          </p:spTgt>
                                        </p:tgtEl>
                                      </p:cBhvr>
                                    </p:animEffect>
                                    <p:anim calcmode="lin" valueType="num">
                                      <p:cBhvr>
                                        <p:cTn id="4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bg/>
                                          </p:spTgt>
                                        </p:tgtEl>
                                        <p:attrNameLst>
                                          <p:attrName>style.visibility</p:attrName>
                                        </p:attrNameLst>
                                      </p:cBhvr>
                                      <p:to>
                                        <p:strVal val="visible"/>
                                      </p:to>
                                    </p:set>
                                    <p:animEffect transition="in" filter="fade">
                                      <p:cBhvr>
                                        <p:cTn id="44" dur="500"/>
                                        <p:tgtEl>
                                          <p:spTgt spid="6">
                                            <p:bg/>
                                          </p:spTgt>
                                        </p:tgtEl>
                                      </p:cBhvr>
                                    </p:animEffect>
                                    <p:anim calcmode="lin" valueType="num">
                                      <p:cBhvr>
                                        <p:cTn id="45" dur="500" fill="hold"/>
                                        <p:tgtEl>
                                          <p:spTgt spid="6">
                                            <p:bg/>
                                          </p:spTgt>
                                        </p:tgtEl>
                                        <p:attrNameLst>
                                          <p:attrName>ppt_x</p:attrName>
                                        </p:attrNameLst>
                                      </p:cBhvr>
                                      <p:tavLst>
                                        <p:tav tm="0">
                                          <p:val>
                                            <p:strVal val="#ppt_x"/>
                                          </p:val>
                                        </p:tav>
                                        <p:tav tm="100000">
                                          <p:val>
                                            <p:strVal val="#ppt_x"/>
                                          </p:val>
                                        </p:tav>
                                      </p:tavLst>
                                    </p:anim>
                                    <p:anim calcmode="lin" valueType="num">
                                      <p:cBhvr>
                                        <p:cTn id="46" dur="500" fill="hold"/>
                                        <p:tgtEl>
                                          <p:spTgt spid="6">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Effect transition="in" filter="fade">
                                      <p:cBhvr>
                                        <p:cTn id="49" dur="500"/>
                                        <p:tgtEl>
                                          <p:spTgt spid="6">
                                            <p:txEl>
                                              <p:pRg st="0" end="0"/>
                                            </p:txEl>
                                          </p:spTgt>
                                        </p:tgtEl>
                                      </p:cBhvr>
                                    </p:animEffect>
                                    <p:anim calcmode="lin" valueType="num">
                                      <p:cBhvr>
                                        <p:cTn id="5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P_6_BD#837fb2d7f?vcp=1&amp;pid=505370e06&amp;color=36,64,97&amp;vtp=1&amp;bt=1&amp;bbb=1&amp;hb=1"/>
          <p:cNvSpPr/>
          <p:nvPr/>
        </p:nvSpPr>
        <p:spPr>
          <a:xfrm>
            <a:off x="539496" y="2941782"/>
            <a:ext cx="11109960" cy="1192340"/>
          </a:xfrm>
          <a:prstGeom prst="rect">
            <a:avLst/>
          </a:prstGeom>
          <a:noFill/>
          <a:ln/>
        </p:spPr>
        <p:txBody>
          <a:bodyPr wrap="none" lIns="0" tIns="0" rIns="0" bIns="0" rtlCol="0" anchor="t"/>
          <a:lstStyle/>
          <a:p>
            <a:pPr algn="l" latinLnBrk="1">
              <a:lnSpc>
                <a:spcPts val="3300"/>
              </a:lnSpc>
            </a:pPr>
            <a:r>
              <a:rPr lang="en-US" altLang="zh-CN" sz="1800" b="0" i="0">
                <a:solidFill>
                  <a:srgbClr val="244061"/>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利用二项式定理解决整除问题时</a:t>
            </a:r>
            <a:r>
              <a:rPr lang="en-US" altLang="zh-CN" sz="1800" b="0" i="0" dirty="0">
                <a:solidFill>
                  <a:srgbClr val="244061"/>
                </a:solidFill>
                <a:latin typeface="Times New Roman" pitchFamily="34" charset="0"/>
                <a:ea typeface="微软雅黑" pitchFamily="34" charset="-122"/>
                <a:cs typeface="Times New Roman" pitchFamily="34" charset="-120"/>
              </a:rPr>
              <a:t>，关键是巧妙地构造二项式，基本思路是</a:t>
            </a:r>
            <a:r>
              <a:rPr lang="en-US" altLang="zh-CN" sz="1800" b="0" i="0">
                <a:solidFill>
                  <a:srgbClr val="244061"/>
                </a:solidFill>
                <a:latin typeface="Times New Roman" pitchFamily="34" charset="0"/>
                <a:ea typeface="微软雅黑" pitchFamily="34" charset="-122"/>
                <a:cs typeface="Times New Roman" pitchFamily="34" charset="-120"/>
              </a:rPr>
              <a:t>：要证明一个式子能</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被另一个式子整除</a:t>
            </a:r>
            <a:r>
              <a:rPr lang="en-US" altLang="zh-CN" sz="1800" b="0" i="0" dirty="0">
                <a:solidFill>
                  <a:srgbClr val="244061"/>
                </a:solidFill>
                <a:latin typeface="Times New Roman" pitchFamily="34" charset="0"/>
                <a:ea typeface="微软雅黑" pitchFamily="34" charset="-122"/>
                <a:cs typeface="Times New Roman" pitchFamily="34" charset="-120"/>
              </a:rPr>
              <a:t>，只需证明这个式子按二项式定理展开后的各项均能被另一个式子整除即可.因此</a:t>
            </a:r>
            <a:r>
              <a:rPr lang="en-US" altLang="zh-CN" sz="1800" b="0" i="0">
                <a:solidFill>
                  <a:srgbClr val="244061"/>
                </a:solidFill>
                <a:latin typeface="Times New Roman" pitchFamily="34" charset="0"/>
                <a:ea typeface="微软雅黑" pitchFamily="34" charset="-122"/>
                <a:cs typeface="Times New Roman" pitchFamily="34" charset="-120"/>
              </a:rPr>
              <a:t>，一般将被</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除式化为含有相关除式的二项式</a:t>
            </a:r>
            <a:r>
              <a:rPr lang="en-US" altLang="zh-CN" b="0" i="0" dirty="0">
                <a:solidFill>
                  <a:srgbClr val="244061"/>
                </a:solidFill>
                <a:latin typeface="Times New Roman" pitchFamily="34" charset="0"/>
                <a:ea typeface="微软雅黑" pitchFamily="34" charset="-122"/>
                <a:cs typeface="Times New Roman" pitchFamily="34" charset="-120"/>
              </a:rPr>
              <a:t>，然后再展开，此时常采用“配凑法”“消去法”等配合整除的有关知识来解题.</a:t>
            </a:r>
            <a:endParaRPr lang="en-US" altLang="zh-CN" dirty="0"/>
          </a:p>
        </p:txBody>
      </p:sp>
      <p:pic>
        <p:nvPicPr>
          <p:cNvPr id="3" name="P_6_BD#837fb2d7f?vcp=1&amp;pid=505370e06&amp;color=36,64,97&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7302" y="3001219"/>
            <a:ext cx="1216152" cy="2926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C_5_BD#5ee0e2461?vcp=1&amp;pid=36929fb02&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要点8</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利用二项式定理证明等式或不等式</a:t>
            </a:r>
            <a:endParaRPr lang="en-US" altLang="zh-CN" sz="2200" dirty="0"/>
          </a:p>
        </p:txBody>
      </p:sp>
      <mc:AlternateContent xmlns:mc="http://schemas.openxmlformats.org/markup-compatibility/2006" xmlns:a14="http://schemas.microsoft.com/office/drawing/2010/main">
        <mc:Choice Requires="a14">
          <p:sp>
            <p:nvSpPr>
              <p:cNvPr id="3" name="QO_6_BD.55_1#9ba07e009?vcp=1&amp;vop=1&amp;pid=5ee0e2461&amp;color=36,64,97&amp;vtp=1&amp;bbb=1"/>
              <p:cNvSpPr/>
              <p:nvPr/>
            </p:nvSpPr>
            <p:spPr>
              <a:xfrm>
                <a:off x="539496" y="1272881"/>
                <a:ext cx="11109960" cy="525844"/>
              </a:xfrm>
              <a:prstGeom prst="rect">
                <a:avLst/>
              </a:prstGeom>
              <a:noFill/>
              <a:ln/>
            </p:spPr>
            <p:txBody>
              <a:bodyPr wrap="none" lIns="0" tIns="0" rIns="0" bIns="0" rtlCol="0" anchor="t"/>
              <a:lstStyle/>
              <a:p>
                <a:pPr algn="l" latinLnBrk="1">
                  <a:lnSpc>
                    <a:spcPts val="45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求证：</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2&lt;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𝑛</m:t>
                            </m:r>
                          </m:den>
                        </m:f>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𝑛</m:t>
                        </m:r>
                      </m:sup>
                    </m:sSup>
                    <m:r>
                      <a:rPr lang="en-US" altLang="zh-CN" sz="1800" b="0" i="0">
                        <a:solidFill>
                          <a:srgbClr val="244061"/>
                        </a:solidFill>
                        <a:latin typeface="Cambria Math" pitchFamily="34" charset="0"/>
                        <a:ea typeface="Cambria Math" pitchFamily="34" charset="-122"/>
                        <a:cs typeface="Cambria Math" pitchFamily="34" charset="-120"/>
                      </a:rPr>
                      <m:t>&lt;3(</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1" i="0">
                            <a:solidFill>
                              <a:srgbClr val="244061"/>
                            </a:solidFill>
                            <a:latin typeface="Cambria Math" pitchFamily="34" charset="0"/>
                            <a:ea typeface="Cambria Math" pitchFamily="34" charset="-122"/>
                            <a:cs typeface="Cambria Math" pitchFamily="34" charset="-120"/>
                          </a:rPr>
                          <m:t>𝐍</m:t>
                        </m:r>
                      </m:e>
                      <m:sup>
                        <m:r>
                          <a:rPr lang="en-US" altLang="zh-CN" sz="1800" b="0" i="0">
                            <a:solidFill>
                              <a:srgbClr val="244061"/>
                            </a:solidFill>
                            <a:latin typeface="Cambria Math" pitchFamily="34" charset="0"/>
                            <a:ea typeface="Cambria Math" pitchFamily="34" charset="-122"/>
                            <a:cs typeface="Cambria Math" pitchFamily="34" charset="-120"/>
                          </a:rPr>
                          <m:t>∗</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BD.55_1#9ba07e009?vcp=1&amp;vop=1&amp;pid=5ee0e2461&amp;color=36,64,97&amp;vtp=1&amp;bbb=1"/>
              <p:cNvSpPr>
                <a:spLocks noRot="1" noChangeAspect="1" noMove="1" noResize="1" noEditPoints="1" noAdjustHandles="1" noChangeArrowheads="1" noChangeShapeType="1" noTextEdit="1"/>
              </p:cNvSpPr>
              <p:nvPr/>
            </p:nvSpPr>
            <p:spPr>
              <a:xfrm>
                <a:off x="539496" y="1272881"/>
                <a:ext cx="11109960" cy="525844"/>
              </a:xfrm>
              <a:prstGeom prst="rect">
                <a:avLst/>
              </a:prstGeom>
              <a:blipFill>
                <a:blip r:embed="rId3"/>
                <a:stretch>
                  <a:fillRect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56_1#9ba07e009?vcp=1&amp;vop=1&amp;pid=5ee0e2461&amp;color=36,64,97&amp;vtp=1&amp;bbb=1&amp;hb=1"/>
              <p:cNvSpPr/>
              <p:nvPr/>
            </p:nvSpPr>
            <p:spPr>
              <a:xfrm>
                <a:off x="539496" y="1810155"/>
                <a:ext cx="11109960" cy="1168400"/>
              </a:xfrm>
              <a:prstGeom prst="rect">
                <a:avLst/>
              </a:prstGeom>
              <a:noFill/>
              <a:ln/>
            </p:spPr>
            <p:txBody>
              <a:bodyPr wrap="none" lIns="0" tIns="0" rIns="0" bIns="0" rtlCol="0" anchor="t"/>
              <a:lstStyle/>
              <a:p>
                <a:pPr algn="l" latinLnBrk="1">
                  <a:lnSpc>
                    <a:spcPts val="4600"/>
                  </a:lnSpc>
                </a:pPr>
                <a:r>
                  <a:rPr lang="en-US" altLang="zh-CN" sz="1800" b="1" i="0" dirty="0">
                    <a:solidFill>
                      <a:srgbClr val="6565FF"/>
                    </a:solidFill>
                    <a:latin typeface="Times New Roman" pitchFamily="34" charset="0"/>
                    <a:ea typeface="微软雅黑" pitchFamily="34" charset="-122"/>
                    <a:cs typeface="Times New Roman" pitchFamily="34" charset="-120"/>
                  </a:rPr>
                  <a:t>【证明】</a:t>
                </a:r>
                <a:r>
                  <a:rPr lang="en-US" altLang="zh-CN" sz="1800"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𝑛</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1</m:t>
                        </m:r>
                      </m:sup>
                    </m:sSubSup>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𝑛</m:t>
                        </m:r>
                      </m:den>
                    </m:f>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2</m:t>
                        </m:r>
                      </m:sup>
                    </m:sSubSup>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𝑛</m:t>
                        </m:r>
                      </m:sup>
                    </m:sSubSup>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oMath>
                </a14:m>
                <a:r>
                  <a:rPr lang="en-US" altLang="zh-CN" sz="1800" b="0" i="0" dirty="0">
                    <a:solidFill>
                      <a:srgbClr val="6565FF"/>
                    </a:solidFill>
                    <a:latin typeface="Times New Roman" pitchFamily="34" charset="0"/>
                    <a:ea typeface="微软雅黑" pitchFamily="34" charset="-122"/>
                    <a:cs typeface="Times New Roman" pitchFamily="34" charset="-120"/>
                  </a:rPr>
                  <a:t>，各项均是正数，且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1" i="0">
                            <a:solidFill>
                              <a:srgbClr val="6565FF"/>
                            </a:solidFill>
                            <a:latin typeface="Cambria Math" pitchFamily="34" charset="0"/>
                            <a:ea typeface="Cambria Math" pitchFamily="34" charset="-122"/>
                            <a:cs typeface="Cambria Math" pitchFamily="34" charset="-120"/>
                          </a:rPr>
                          <m:t>𝐍</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4600"/>
                  </a:lnSpc>
                </a:pPr>
                <a14:m>
                  <m:oMath xmlns:m="http://schemas.openxmlformats.org/officeDocument/2006/math">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(1+</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𝑛</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𝑛</m:t>
                        </m:r>
                      </m:sup>
                    </m:sSup>
                    <m:r>
                      <a:rPr lang="en-US" altLang="zh-CN" b="0" i="0">
                        <a:solidFill>
                          <a:srgbClr val="6565FF"/>
                        </a:solidFill>
                        <a:latin typeface="Cambria Math" pitchFamily="34" charset="0"/>
                        <a:ea typeface="Cambria Math" pitchFamily="34" charset="-122"/>
                        <a:cs typeface="Cambria Math" pitchFamily="34" charset="-120"/>
                      </a:rPr>
                      <m:t>&gt;1+</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𝑛</m:t>
                        </m:r>
                      </m:sub>
                      <m:sup>
                        <m:r>
                          <a:rPr lang="en-US" altLang="zh-CN" b="0" i="0">
                            <a:solidFill>
                              <a:srgbClr val="6565FF"/>
                            </a:solidFill>
                            <a:latin typeface="Cambria Math" pitchFamily="34" charset="0"/>
                            <a:ea typeface="Cambria Math" pitchFamily="34" charset="-122"/>
                            <a:cs typeface="Cambria Math" pitchFamily="34" charset="-120"/>
                          </a:rPr>
                          <m:t>1</m:t>
                        </m:r>
                      </m:sup>
                    </m:sSubSup>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𝑛</m:t>
                        </m:r>
                      </m:den>
                    </m:f>
                    <m:r>
                      <a:rPr lang="en-US" altLang="zh-CN"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a:p>
                <a:pPr latinLnBrk="1">
                  <a:lnSpc>
                    <a:spcPts val="100"/>
                  </a:lnSpc>
                </a:pPr>
                <a:endParaRPr lang="en-US" altLang="zh-CN" dirty="0"/>
              </a:p>
            </p:txBody>
          </p:sp>
        </mc:Choice>
        <mc:Fallback xmlns="">
          <p:sp>
            <p:nvSpPr>
              <p:cNvPr id="4" name="QO_6_AN.56_1#9ba07e009?vcp=1&amp;vop=1&amp;pid=5ee0e2461&amp;color=36,64,97&amp;vtp=1&amp;bbb=1&amp;hb=1"/>
              <p:cNvSpPr>
                <a:spLocks noRot="1" noChangeAspect="1" noMove="1" noResize="1" noEditPoints="1" noAdjustHandles="1" noChangeArrowheads="1" noChangeShapeType="1" noTextEdit="1"/>
              </p:cNvSpPr>
              <p:nvPr/>
            </p:nvSpPr>
            <p:spPr>
              <a:xfrm>
                <a:off x="539496" y="1810155"/>
                <a:ext cx="11109960" cy="1168400"/>
              </a:xfrm>
              <a:prstGeom prst="rect">
                <a:avLst/>
              </a:prstGeom>
              <a:blipFill>
                <a:blip r:embed="rId4"/>
                <a:stretch>
                  <a:fillRect l="-1317" b="-260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AN.56_1#9ba07e009?vcp=1&amp;vop=1&amp;pid=5ee0e2461&amp;color=36,64,97&amp;vtp=1&amp;bbb=1&amp;hb=1">
                <a:extLst>
                  <a:ext uri="{FF2B5EF4-FFF2-40B4-BE49-F238E27FC236}">
                    <a16:creationId xmlns:a16="http://schemas.microsoft.com/office/drawing/2014/main" id="{6AF953A8-2CB3-0B7D-F28D-CE69EAEA2CAF}"/>
                  </a:ext>
                </a:extLst>
              </p:cNvPr>
              <p:cNvSpPr/>
              <p:nvPr/>
            </p:nvSpPr>
            <p:spPr>
              <a:xfrm>
                <a:off x="539496" y="2978555"/>
                <a:ext cx="11109960" cy="1193800"/>
              </a:xfrm>
              <a:prstGeom prst="rect">
                <a:avLst/>
              </a:prstGeom>
              <a:noFill/>
              <a:ln/>
            </p:spPr>
            <p:txBody>
              <a:bodyPr wrap="square" lIns="0" tIns="0" rIns="0" bIns="0" rtlCol="0" anchor="t"/>
              <a:lstStyle/>
              <a:p>
                <a:pPr latinLnBrk="1">
                  <a:lnSpc>
                    <a:spcPts val="4700"/>
                  </a:lnSpc>
                </a:pPr>
                <a14:m>
                  <m:oMath xmlns:m="http://schemas.openxmlformats.org/officeDocument/2006/math">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(1+</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𝑛</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𝑛</m:t>
                        </m:r>
                      </m:sup>
                    </m:sSup>
                    <m:r>
                      <a:rPr lang="en-US" altLang="zh-CN" b="0" i="0">
                        <a:solidFill>
                          <a:srgbClr val="6565FF"/>
                        </a:solidFill>
                        <a:latin typeface="Cambria Math" pitchFamily="34" charset="0"/>
                        <a:ea typeface="Cambria Math" pitchFamily="34" charset="-122"/>
                        <a:cs typeface="Cambria Math" pitchFamily="34" charset="-120"/>
                      </a:rPr>
                      <m:t>=1+</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𝑛</m:t>
                        </m:r>
                      </m:sub>
                      <m:sup>
                        <m:r>
                          <a:rPr lang="en-US" altLang="zh-CN" b="0" i="0">
                            <a:solidFill>
                              <a:srgbClr val="6565FF"/>
                            </a:solidFill>
                            <a:latin typeface="Cambria Math" pitchFamily="34" charset="0"/>
                            <a:ea typeface="Cambria Math" pitchFamily="34" charset="-122"/>
                            <a:cs typeface="Cambria Math" pitchFamily="34" charset="-120"/>
                          </a:rPr>
                          <m:t>1</m:t>
                        </m:r>
                      </m:sup>
                    </m:sSubSup>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𝑛</m:t>
                        </m:r>
                      </m:den>
                    </m:f>
                    <m:r>
                      <a:rPr lang="en-US" altLang="zh-CN" b="0" i="0">
                        <a:solidFill>
                          <a:srgbClr val="6565FF"/>
                        </a:solidFill>
                        <a:latin typeface="Cambria Math" pitchFamily="34" charset="0"/>
                        <a:ea typeface="Cambria Math" pitchFamily="34" charset="-122"/>
                        <a:cs typeface="Cambria Math" pitchFamily="34" charset="-120"/>
                      </a:rPr>
                      <m:t>+</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𝑛</m:t>
                        </m:r>
                      </m:sub>
                      <m:sup>
                        <m:r>
                          <a:rPr lang="en-US" altLang="zh-CN" b="0" i="0">
                            <a:solidFill>
                              <a:srgbClr val="6565FF"/>
                            </a:solidFill>
                            <a:latin typeface="Cambria Math" pitchFamily="34" charset="0"/>
                            <a:ea typeface="Cambria Math" pitchFamily="34" charset="-122"/>
                            <a:cs typeface="Cambria Math" pitchFamily="34" charset="-120"/>
                          </a:rPr>
                          <m:t>2</m:t>
                        </m:r>
                      </m:sup>
                    </m:sSubSup>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𝑛</m:t>
                            </m:r>
                          </m:e>
                          <m:sup>
                            <m:r>
                              <a:rPr lang="en-US" altLang="zh-CN" b="0" i="0">
                                <a:solidFill>
                                  <a:srgbClr val="6565FF"/>
                                </a:solidFill>
                                <a:latin typeface="Cambria Math" pitchFamily="34" charset="0"/>
                                <a:ea typeface="Cambria Math" pitchFamily="34" charset="-122"/>
                                <a:cs typeface="Cambria Math" pitchFamily="34" charset="-120"/>
                              </a:rPr>
                              <m:t>2</m:t>
                            </m:r>
                          </m:sup>
                        </m:sSup>
                      </m:den>
                    </m:f>
                    <m:r>
                      <a:rPr lang="en-US" altLang="zh-CN" b="0" i="0">
                        <a:solidFill>
                          <a:srgbClr val="6565FF"/>
                        </a:solidFill>
                        <a:latin typeface="Cambria Math" pitchFamily="34" charset="0"/>
                        <a:ea typeface="Cambria Math" pitchFamily="34" charset="-122"/>
                        <a:cs typeface="Cambria Math" pitchFamily="34" charset="-120"/>
                      </a:rPr>
                      <m:t>+⋯+</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𝑛</m:t>
                        </m:r>
                      </m:sub>
                      <m:sup>
                        <m:r>
                          <a:rPr lang="en-US" altLang="zh-CN" b="0" i="0">
                            <a:solidFill>
                              <a:srgbClr val="6565FF"/>
                            </a:solidFill>
                            <a:latin typeface="Cambria Math" pitchFamily="34" charset="0"/>
                            <a:ea typeface="Cambria Math" pitchFamily="34" charset="-122"/>
                            <a:cs typeface="Cambria Math" pitchFamily="34" charset="-120"/>
                          </a:rPr>
                          <m:t>𝑛</m:t>
                        </m:r>
                      </m:sup>
                    </m:sSubSup>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𝑛</m:t>
                            </m:r>
                          </m:e>
                          <m:sup>
                            <m:r>
                              <a:rPr lang="en-US" altLang="zh-CN" b="0" i="0">
                                <a:solidFill>
                                  <a:srgbClr val="6565FF"/>
                                </a:solidFill>
                                <a:latin typeface="Cambria Math" pitchFamily="34" charset="0"/>
                                <a:ea typeface="Cambria Math" pitchFamily="34" charset="-122"/>
                                <a:cs typeface="Cambria Math" pitchFamily="34" charset="-120"/>
                              </a:rPr>
                              <m:t>𝑛</m:t>
                            </m:r>
                          </m:sup>
                        </m:sSup>
                      </m:den>
                    </m:f>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=1+1+</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𝑛</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−2)</m:t>
                        </m:r>
                      </m:num>
                      <m:den>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𝑛</m:t>
                            </m:r>
                          </m:e>
                          <m:sup>
                            <m:r>
                              <a:rPr lang="en-US" altLang="zh-CN" b="0" i="0">
                                <a:solidFill>
                                  <a:srgbClr val="6565FF"/>
                                </a:solidFill>
                                <a:latin typeface="Cambria Math" pitchFamily="34" charset="0"/>
                                <a:ea typeface="Cambria Math" pitchFamily="34" charset="-122"/>
                                <a:cs typeface="Cambria Math" pitchFamily="34" charset="-120"/>
                              </a:rPr>
                              <m:t>2</m:t>
                            </m:r>
                          </m:sup>
                        </m:sSup>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−2)⋅⋯×2×1</m:t>
                        </m:r>
                      </m:num>
                      <m:den>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𝑛</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up>
                        </m:sSup>
                      </m:den>
                    </m:f>
                    <m:r>
                      <a:rPr lang="en-US" altLang="zh-CN" b="0" i="0">
                        <a:solidFill>
                          <a:srgbClr val="6565FF"/>
                        </a:solidFill>
                        <a:latin typeface="Cambria Math" pitchFamily="34" charset="0"/>
                        <a:ea typeface="Cambria Math" pitchFamily="34" charset="-122"/>
                        <a:cs typeface="Cambria Math" pitchFamily="34" charset="-120"/>
                      </a:rPr>
                      <m:t>&lt;1+1+</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den>
                    </m:f>
                    <m:r>
                      <a:rPr lang="en-US" altLang="zh-CN" b="0" i="0">
                        <a:solidFill>
                          <a:srgbClr val="6565FF"/>
                        </a:solidFill>
                        <a:latin typeface="Cambria Math" pitchFamily="34" charset="0"/>
                        <a:ea typeface="Cambria Math" pitchFamily="34" charset="-122"/>
                        <a:cs typeface="Cambria Math" pitchFamily="34" charset="-120"/>
                      </a:rPr>
                      <m:t>&lt;1+1+</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2</m:t>
                            </m:r>
                          </m:sup>
                        </m:sSup>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a:p>
                <a:pPr latinLnBrk="1">
                  <a:lnSpc>
                    <a:spcPts val="100"/>
                  </a:lnSpc>
                </a:pPr>
                <a:endParaRPr lang="en-US" altLang="zh-CN" dirty="0"/>
              </a:p>
            </p:txBody>
          </p:sp>
        </mc:Choice>
        <mc:Fallback xmlns="">
          <p:sp>
            <p:nvSpPr>
              <p:cNvPr id="5" name="QO_6_AN.56_1#9ba07e009?vcp=1&amp;vop=1&amp;pid=5ee0e2461&amp;color=36,64,97&amp;vtp=1&amp;bbb=1&amp;hb=1">
                <a:extLst>
                  <a:ext uri="{FF2B5EF4-FFF2-40B4-BE49-F238E27FC236}">
                    <a16:creationId xmlns:a16="http://schemas.microsoft.com/office/drawing/2014/main" id="{6AF953A8-2CB3-0B7D-F28D-CE69EAEA2CAF}"/>
                  </a:ext>
                </a:extLst>
              </p:cNvPr>
              <p:cNvSpPr>
                <a:spLocks noRot="1" noChangeAspect="1" noMove="1" noResize="1" noEditPoints="1" noAdjustHandles="1" noChangeArrowheads="1" noChangeShapeType="1" noTextEdit="1"/>
              </p:cNvSpPr>
              <p:nvPr/>
            </p:nvSpPr>
            <p:spPr>
              <a:xfrm>
                <a:off x="539496" y="2978555"/>
                <a:ext cx="11109960" cy="1193800"/>
              </a:xfrm>
              <a:prstGeom prst="rect">
                <a:avLst/>
              </a:prstGeom>
              <a:blipFill>
                <a:blip r:embed="rId5"/>
                <a:stretch>
                  <a:fillRect l="-988" b="-256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AN.56_1#9ba07e009?vcp=1&amp;vop=1&amp;pid=5ee0e2461&amp;color=36,64,97&amp;vtp=1&amp;bbb=1&amp;hb=1">
                <a:extLst>
                  <a:ext uri="{FF2B5EF4-FFF2-40B4-BE49-F238E27FC236}">
                    <a16:creationId xmlns:a16="http://schemas.microsoft.com/office/drawing/2014/main" id="{27528F91-8266-58C1-E6FE-D1B4A962ADF4}"/>
                  </a:ext>
                </a:extLst>
              </p:cNvPr>
              <p:cNvSpPr/>
              <p:nvPr/>
            </p:nvSpPr>
            <p:spPr>
              <a:xfrm>
                <a:off x="539496" y="4172355"/>
                <a:ext cx="11109960" cy="1694244"/>
              </a:xfrm>
              <a:prstGeom prst="rect">
                <a:avLst/>
              </a:prstGeom>
              <a:noFill/>
              <a:ln/>
            </p:spPr>
            <p:txBody>
              <a:bodyPr wrap="none" lIns="0" tIns="0" rIns="0" bIns="0" rtlCol="0" anchor="t"/>
              <a:lstStyle/>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den>
                    </m:f>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den>
                    </m:f>
                    <m:r>
                      <a:rPr lang="en-US" altLang="zh-CN" sz="1800" b="0" i="0">
                        <a:solidFill>
                          <a:srgbClr val="6565FF"/>
                        </a:solidFill>
                        <a:latin typeface="Cambria Math" pitchFamily="34" charset="0"/>
                        <a:ea typeface="Cambria Math" pitchFamily="34" charset="-122"/>
                        <a:cs typeface="Cambria Math" pitchFamily="34" charset="-120"/>
                      </a:rPr>
                      <m:t>&lt;1</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𝑛</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&lt;1+1+1=3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综上可得</a:t>
                </a:r>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2&lt;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(1+</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𝑛</m:t>
                            </m:r>
                          </m:den>
                        </m:f>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𝑛</m:t>
                        </m:r>
                      </m:sup>
                    </m:sSup>
                    <m:r>
                      <a:rPr lang="en-US" altLang="zh-CN" b="0" i="0">
                        <a:solidFill>
                          <a:srgbClr val="6565FF"/>
                        </a:solidFill>
                        <a:latin typeface="Cambria Math" pitchFamily="34" charset="0"/>
                        <a:ea typeface="Cambria Math" pitchFamily="34" charset="-122"/>
                        <a:cs typeface="Cambria Math" pitchFamily="34" charset="-120"/>
                      </a:rPr>
                      <m:t>&lt;3(</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1" i="0">
                            <a:solidFill>
                              <a:srgbClr val="6565FF"/>
                            </a:solidFill>
                            <a:latin typeface="Cambria Math" pitchFamily="34" charset="0"/>
                            <a:ea typeface="Cambria Math" pitchFamily="34" charset="-122"/>
                            <a:cs typeface="Cambria Math" pitchFamily="34" charset="-120"/>
                          </a:rPr>
                          <m:t>𝐍</m:t>
                        </m:r>
                      </m:e>
                      <m:sup>
                        <m:r>
                          <a:rPr lang="en-US" altLang="zh-CN" b="0" i="0">
                            <a:solidFill>
                              <a:srgbClr val="6565FF"/>
                            </a:solidFill>
                            <a:latin typeface="Cambria Math" pitchFamily="34" charset="0"/>
                            <a:ea typeface="Cambria Math" pitchFamily="34" charset="-122"/>
                            <a:cs typeface="Cambria Math" pitchFamily="34" charset="-120"/>
                          </a:rPr>
                          <m:t>∗</m:t>
                        </m:r>
                      </m:sup>
                    </m:sSup>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6_AN.56_1#9ba07e009?vcp=1&amp;vop=1&amp;pid=5ee0e2461&amp;color=36,64,97&amp;vtp=1&amp;bbb=1&amp;hb=1">
                <a:extLst>
                  <a:ext uri="{FF2B5EF4-FFF2-40B4-BE49-F238E27FC236}">
                    <a16:creationId xmlns:a16="http://schemas.microsoft.com/office/drawing/2014/main" id="{27528F91-8266-58C1-E6FE-D1B4A962ADF4}"/>
                  </a:ext>
                </a:extLst>
              </p:cNvPr>
              <p:cNvSpPr>
                <a:spLocks noRot="1" noChangeAspect="1" noMove="1" noResize="1" noEditPoints="1" noAdjustHandles="1" noChangeArrowheads="1" noChangeShapeType="1" noTextEdit="1"/>
              </p:cNvSpPr>
              <p:nvPr/>
            </p:nvSpPr>
            <p:spPr>
              <a:xfrm>
                <a:off x="539496" y="4172355"/>
                <a:ext cx="11109960" cy="1694244"/>
              </a:xfrm>
              <a:prstGeom prst="rect">
                <a:avLst/>
              </a:prstGeom>
              <a:blipFill>
                <a:blip r:embed="rId6"/>
                <a:stretch>
                  <a:fillRect l="-1317" b="-50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anim calcmode="lin" valueType="num">
                                      <p:cBhvr>
                                        <p:cTn id="23" dur="500" fill="hold"/>
                                        <p:tgtEl>
                                          <p:spTgt spid="5">
                                            <p:bg/>
                                          </p:spTgt>
                                        </p:tgtEl>
                                        <p:attrNameLst>
                                          <p:attrName>ppt_x</p:attrName>
                                        </p:attrNameLst>
                                      </p:cBhvr>
                                      <p:tavLst>
                                        <p:tav tm="0">
                                          <p:val>
                                            <p:strVal val="#ppt_x"/>
                                          </p:val>
                                        </p:tav>
                                        <p:tav tm="100000">
                                          <p:val>
                                            <p:strVal val="#ppt_x"/>
                                          </p:val>
                                        </p:tav>
                                      </p:tavLst>
                                    </p:anim>
                                    <p:anim calcmode="lin" valueType="num">
                                      <p:cBhvr>
                                        <p:cTn id="24" dur="500" fill="hold"/>
                                        <p:tgtEl>
                                          <p:spTgt spid="5">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anim calcmode="lin" valueType="num">
                                      <p:cBhvr>
                                        <p:cTn id="2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anim calcmode="lin" valueType="num">
                                      <p:cBhvr>
                                        <p:cTn id="33" dur="500" fill="hold"/>
                                        <p:tgtEl>
                                          <p:spTgt spid="6">
                                            <p:bg/>
                                          </p:spTgt>
                                        </p:tgtEl>
                                        <p:attrNameLst>
                                          <p:attrName>ppt_x</p:attrName>
                                        </p:attrNameLst>
                                      </p:cBhvr>
                                      <p:tavLst>
                                        <p:tav tm="0">
                                          <p:val>
                                            <p:strVal val="#ppt_x"/>
                                          </p:val>
                                        </p:tav>
                                        <p:tav tm="100000">
                                          <p:val>
                                            <p:strVal val="#ppt_x"/>
                                          </p:val>
                                        </p:tav>
                                      </p:tavLst>
                                    </p:anim>
                                    <p:anim calcmode="lin" valueType="num">
                                      <p:cBhvr>
                                        <p:cTn id="34" dur="500" fill="hold"/>
                                        <p:tgtEl>
                                          <p:spTgt spid="6">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anim calcmode="lin" valueType="num">
                                      <p:cBhvr>
                                        <p:cTn id="3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0" end="0"/>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txEl>
                                              <p:pRg st="1" end="1"/>
                                            </p:txEl>
                                          </p:spTgt>
                                        </p:tgtEl>
                                        <p:attrNameLst>
                                          <p:attrName>style.visibility</p:attrName>
                                        </p:attrNameLst>
                                      </p:cBhvr>
                                      <p:to>
                                        <p:strVal val="visible"/>
                                      </p:to>
                                    </p:set>
                                    <p:animEffect transition="in" filter="fade">
                                      <p:cBhvr>
                                        <p:cTn id="42" dur="500"/>
                                        <p:tgtEl>
                                          <p:spTgt spid="6">
                                            <p:txEl>
                                              <p:pRg st="1" end="1"/>
                                            </p:txEl>
                                          </p:spTgt>
                                        </p:tgtEl>
                                      </p:cBhvr>
                                    </p:animEffect>
                                    <p:anim calcmode="lin" valueType="num">
                                      <p:cBhvr>
                                        <p:cTn id="4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4" dur="500" fill="hold"/>
                                        <p:tgtEl>
                                          <p:spTgt spid="6">
                                            <p:txEl>
                                              <p:pRg st="1" end="1"/>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animEffect transition="in" filter="fade">
                                      <p:cBhvr>
                                        <p:cTn id="47" dur="500"/>
                                        <p:tgtEl>
                                          <p:spTgt spid="6">
                                            <p:txEl>
                                              <p:pRg st="2" end="2"/>
                                            </p:txEl>
                                          </p:spTgt>
                                        </p:tgtEl>
                                      </p:cBhvr>
                                    </p:animEffect>
                                    <p:anim calcmode="lin" valueType="num">
                                      <p:cBhvr>
                                        <p:cTn id="4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P_6_BD#a1c00ef97?vcp=1&amp;pid=5ee0e2461&amp;color=36,64,97&amp;vtp=1&amp;bt=1&amp;bbb=1"/>
          <p:cNvSpPr/>
          <p:nvPr/>
        </p:nvSpPr>
        <p:spPr>
          <a:xfrm>
            <a:off x="539496" y="3354755"/>
            <a:ext cx="11109960" cy="360680"/>
          </a:xfrm>
          <a:prstGeom prst="rect">
            <a:avLst/>
          </a:prstGeom>
          <a:noFill/>
          <a:ln/>
        </p:spPr>
        <p:txBody>
          <a:bodyPr wrap="none" lIns="0" tIns="0" rIns="0" bIns="0" rtlCol="0" anchor="t"/>
          <a:lstStyle/>
          <a:p>
            <a:pPr algn="l" latinLnBrk="1">
              <a:lnSpc>
                <a:spcPts val="3200"/>
              </a:lnSpc>
            </a:pPr>
            <a:r>
              <a:rPr lang="en-US" altLang="zh-CN" sz="1800" b="0" i="0">
                <a:solidFill>
                  <a:srgbClr val="244061"/>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利用二项式定理证明不等式的关键是恰当使用放缩法</a:t>
            </a:r>
            <a:r>
              <a:rPr lang="en-US" altLang="zh-CN" sz="1800" b="0" i="0" dirty="0">
                <a:solidFill>
                  <a:srgbClr val="244061"/>
                </a:solidFill>
                <a:latin typeface="Times New Roman" pitchFamily="34" charset="0"/>
                <a:ea typeface="微软雅黑" pitchFamily="34" charset="-122"/>
                <a:cs typeface="Times New Roman" pitchFamily="34" charset="-120"/>
              </a:rPr>
              <a:t>．此类题综合性强，难度较大．</a:t>
            </a:r>
            <a:endParaRPr lang="en-US" altLang="zh-CN" sz="1800" dirty="0"/>
          </a:p>
        </p:txBody>
      </p:sp>
      <p:pic>
        <p:nvPicPr>
          <p:cNvPr id="3" name="P_6_BD#a1c00ef97?vcp=1&amp;pid=5ee0e2461&amp;color=36,64,97&amp;tib=255,255,255&amp;iip=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7302" y="3416668"/>
            <a:ext cx="1216152" cy="2926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C_5_BD#d062d2507?vcp=1&amp;pid=36929fb02&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要点9</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系数最大项问题</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C_7_BD.57_1#25b34501e?vaa=1&amp;vcp=1&amp;vop=1&amp;pid=53e2c66dc&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例13（1）</a:t>
                </a:r>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r>
                      <a:rPr lang="en-US" altLang="zh-CN" sz="1800" b="0" i="0" smtClean="0">
                        <a:solidFill>
                          <a:srgbClr val="244061"/>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7</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的展开式中，</a:t>
                </a:r>
                <a:r>
                  <a:rPr lang="en-US" altLang="zh-CN" sz="1800" b="0" i="0">
                    <a:solidFill>
                      <a:srgbClr val="244061"/>
                    </a:solidFill>
                    <a:latin typeface="Times New Roman" pitchFamily="34" charset="0"/>
                    <a:ea typeface="微软雅黑" pitchFamily="34" charset="-122"/>
                    <a:cs typeface="Times New Roman" pitchFamily="34" charset="-120"/>
                  </a:rPr>
                  <a:t>系数最大的项是(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C_7_BD.57_1#25b34501e?vaa=1&amp;vcp=1&amp;vop=1&amp;pid=53e2c66dc&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4" name="QC_7_AN.59_1#25b34501e.bracket?vaa=1&amp;vcp=1&amp;vop=1&amp;pid=53e2c66dc&amp;color=36,64,97&amp;vpa=9&amp;vtp=1"/>
          <p:cNvSpPr/>
          <p:nvPr/>
        </p:nvSpPr>
        <p:spPr>
          <a:xfrm>
            <a:off x="5756529" y="141156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p:sp>
        <p:nvSpPr>
          <p:cNvPr id="5" name="QC_7_BD.57_2#25b34501e.choices?vaa=1&amp;vcp=1&amp;vop=1&amp;pid=53e2c66dc&amp;color=36,64,97&amp;vtp=1&amp;bbb=1"/>
          <p:cNvSpPr/>
          <p:nvPr/>
        </p:nvSpPr>
        <p:spPr>
          <a:xfrm>
            <a:off x="539496" y="1688171"/>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A.第</a:t>
            </a:r>
            <a:r>
              <a:rPr lang="en-US" altLang="zh-CN" sz="1800" b="0" i="0">
                <a:solidFill>
                  <a:srgbClr val="244061"/>
                </a:solidFill>
                <a:latin typeface="Times New Roman" pitchFamily="34" charset="0"/>
                <a:ea typeface="微软雅黑" pitchFamily="34" charset="-122"/>
                <a:cs typeface="Times New Roman" pitchFamily="34" charset="-120"/>
              </a:rPr>
              <a:t>3项</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.第</a:t>
            </a:r>
            <a:r>
              <a:rPr lang="en-US" altLang="zh-CN" sz="1800" b="0" i="0">
                <a:solidFill>
                  <a:srgbClr val="244061"/>
                </a:solidFill>
                <a:latin typeface="Times New Roman" pitchFamily="34" charset="0"/>
                <a:ea typeface="微软雅黑" pitchFamily="34" charset="-122"/>
                <a:cs typeface="Times New Roman" pitchFamily="34" charset="-120"/>
              </a:rPr>
              <a:t>4项</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.第</a:t>
            </a:r>
            <a:r>
              <a:rPr lang="en-US" altLang="zh-CN" sz="1800" b="0" i="0">
                <a:solidFill>
                  <a:srgbClr val="244061"/>
                </a:solidFill>
                <a:latin typeface="Times New Roman" pitchFamily="34" charset="0"/>
                <a:ea typeface="微软雅黑" pitchFamily="34" charset="-122"/>
                <a:cs typeface="Times New Roman" pitchFamily="34" charset="-120"/>
              </a:rPr>
              <a:t>5项</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.第6项</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6" name="QC_7_AS.58_1#25b34501e?vaa=1&amp;vcp=1&amp;vop=1&amp;pid=53e2c66dc&amp;color=36,64,97&amp;vtp=1&amp;bbb=1&amp;hb=1"/>
              <p:cNvSpPr/>
              <p:nvPr/>
            </p:nvSpPr>
            <p:spPr>
              <a:xfrm>
                <a:off x="539496" y="2052661"/>
                <a:ext cx="11109960" cy="773176"/>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7</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的展开式中共有8项.由二项式系数性质可知第4项和第5项的二项式系数最大，但第</a:t>
                </a:r>
                <a:r>
                  <a:rPr lang="en-US" altLang="zh-CN" sz="1800" b="0" i="0">
                    <a:solidFill>
                      <a:srgbClr val="003760"/>
                    </a:solidFill>
                    <a:latin typeface="Times New Roman" pitchFamily="34" charset="0"/>
                    <a:ea typeface="微软雅黑" pitchFamily="34" charset="-122"/>
                    <a:cs typeface="Times New Roman" pitchFamily="34" charset="-120"/>
                  </a:rPr>
                  <a:t>4项的系数</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为负值</a:t>
                </a:r>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(1−</m:t>
                    </m:r>
                    <m:r>
                      <a:rPr lang="en-US" altLang="zh-CN" b="0" i="0" smtClean="0">
                        <a:solidFill>
                          <a:srgbClr val="003760"/>
                        </a:solidFill>
                        <a:latin typeface="Cambria Math" pitchFamily="34" charset="0"/>
                        <a:ea typeface="Cambria Math" pitchFamily="34" charset="-122"/>
                        <a:cs typeface="Cambria Math" pitchFamily="34" charset="-120"/>
                      </a:rPr>
                      <m:t>𝑥</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7</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的展开式中系数最大的项是第5项.故选C.</a:t>
                </a:r>
                <a:endParaRPr lang="en-US" altLang="zh-CN" dirty="0">
                  <a:solidFill>
                    <a:srgbClr val="003760"/>
                  </a:solidFill>
                </a:endParaRPr>
              </a:p>
            </p:txBody>
          </p:sp>
        </mc:Choice>
        <mc:Fallback xmlns="">
          <p:sp>
            <p:nvSpPr>
              <p:cNvPr id="6" name="QC_7_AS.58_1#25b34501e?vaa=1&amp;vcp=1&amp;vop=1&amp;pid=53e2c66dc&amp;color=36,64,97&amp;vtp=1&amp;bbb=1&amp;hb=1"/>
              <p:cNvSpPr>
                <a:spLocks noRot="1" noChangeAspect="1" noMove="1" noResize="1" noEditPoints="1" noAdjustHandles="1" noChangeArrowheads="1" noChangeShapeType="1" noTextEdit="1"/>
              </p:cNvSpPr>
              <p:nvPr/>
            </p:nvSpPr>
            <p:spPr>
              <a:xfrm>
                <a:off x="539496" y="2052661"/>
                <a:ext cx="11109960" cy="773176"/>
              </a:xfrm>
              <a:prstGeom prst="rect">
                <a:avLst/>
              </a:prstGeom>
              <a:blipFill>
                <a:blip r:embed="rId4"/>
                <a:stretch>
                  <a:fillRect l="-1317"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61_1#91a6a8c80?vaa=1&amp;vcp=1&amp;vop=1&amp;pid=53e2c66dc&amp;color=36,64,97&amp;vtp=1&amp;bt=1&amp;bbb=1"/>
              <p:cNvSpPr/>
              <p:nvPr/>
            </p:nvSpPr>
            <p:spPr>
              <a:xfrm>
                <a:off x="539496" y="2308910"/>
                <a:ext cx="11109960" cy="525844"/>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𝑛</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的展开式中第6项和第7项的二项式系数最大，则展开式中含</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项的系数是(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61_1#91a6a8c80?vaa=1&amp;vcp=1&amp;vop=1&amp;pid=53e2c66dc&amp;color=36,64,97&amp;vtp=1&amp;bt=1&amp;bbb=1"/>
              <p:cNvSpPr>
                <a:spLocks noRot="1" noChangeAspect="1" noMove="1" noResize="1" noEditPoints="1" noAdjustHandles="1" noChangeArrowheads="1" noChangeShapeType="1" noTextEdit="1"/>
              </p:cNvSpPr>
              <p:nvPr/>
            </p:nvSpPr>
            <p:spPr>
              <a:xfrm>
                <a:off x="539496" y="2308910"/>
                <a:ext cx="11109960" cy="525844"/>
              </a:xfrm>
              <a:prstGeom prst="rect">
                <a:avLst/>
              </a:prstGeom>
              <a:blipFill>
                <a:blip r:embed="rId3"/>
                <a:stretch>
                  <a:fillRect l="-1317" b="-15116"/>
                </a:stretch>
              </a:blipFill>
              <a:ln/>
            </p:spPr>
            <p:txBody>
              <a:bodyPr/>
              <a:lstStyle/>
              <a:p>
                <a:r>
                  <a:rPr lang="zh-CN" altLang="en-US">
                    <a:noFill/>
                  </a:rPr>
                  <a:t> </a:t>
                </a:r>
              </a:p>
            </p:txBody>
          </p:sp>
        </mc:Fallback>
      </mc:AlternateContent>
      <p:sp>
        <p:nvSpPr>
          <p:cNvPr id="3" name="QC_7_AN.63_1#91a6a8c80.bracket?vaa=1&amp;vcp=1&amp;vop=1&amp;pid=53e2c66dc&amp;color=36,64,97&amp;vpa=10&amp;vtp=1"/>
          <p:cNvSpPr/>
          <p:nvPr/>
        </p:nvSpPr>
        <p:spPr>
          <a:xfrm>
            <a:off x="9645015" y="249541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61_2#91a6a8c80.choices?vaa=1&amp;vcp=1&amp;vop=1&amp;pid=53e2c66dc&amp;color=36,64,97&amp;vtp=1&amp;bbb=1"/>
              <p:cNvSpPr/>
              <p:nvPr/>
            </p:nvSpPr>
            <p:spPr>
              <a:xfrm>
                <a:off x="539496" y="2839580"/>
                <a:ext cx="11109960" cy="355600"/>
              </a:xfrm>
              <a:prstGeom prst="rect">
                <a:avLst/>
              </a:prstGeom>
              <a:noFill/>
              <a:ln/>
            </p:spPr>
            <p:txBody>
              <a:bodyPr wrap="none" lIns="0" tIns="0" rIns="0" bIns="0" rtlCol="0" anchor="t"/>
              <a:lstStyle/>
              <a:p>
                <a:pPr latinLnBrk="1">
                  <a:lnSpc>
                    <a:spcPts val="3200"/>
                  </a:lnSpc>
                  <a:tabLst>
                    <a:tab pos="2736215" algn="l"/>
                    <a:tab pos="5662930" algn="l"/>
                    <a:tab pos="83737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.792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−792</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C.330</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61_2#91a6a8c80.choices?vaa=1&amp;vcp=1&amp;vop=1&amp;pid=53e2c66dc&amp;color=36,64,97&amp;vtp=1&amp;bbb=1"/>
              <p:cNvSpPr>
                <a:spLocks noRot="1" noChangeAspect="1" noMove="1" noResize="1" noEditPoints="1" noAdjustHandles="1" noChangeArrowheads="1" noChangeShapeType="1" noTextEdit="1"/>
              </p:cNvSpPr>
              <p:nvPr/>
            </p:nvSpPr>
            <p:spPr>
              <a:xfrm>
                <a:off x="539496" y="2839580"/>
                <a:ext cx="11109960" cy="355600"/>
              </a:xfrm>
              <a:prstGeom prst="rect">
                <a:avLst/>
              </a:prstGeom>
              <a:blipFill>
                <a:blip r:embed="rId4"/>
                <a:stretch>
                  <a:fillRect l="-1317" b="-413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62_1#91a6a8c80?vaa=1&amp;vcp=1&amp;vop=1&amp;pid=53e2c66dc&amp;color=36,64,97&amp;vtp=1&amp;bbb=1&amp;hb=1"/>
              <p:cNvSpPr/>
              <p:nvPr/>
            </p:nvSpPr>
            <p:spPr>
              <a:xfrm>
                <a:off x="539496" y="3204070"/>
                <a:ext cx="11109960" cy="1531493"/>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𝑛</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的展开式中第6项和第7项的二项式系数最大，所以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.通项</a:t>
                </a:r>
              </a:p>
              <a:p>
                <a:pPr latinLnBrk="1">
                  <a:lnSpc>
                    <a:spcPts val="46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𝑇</m:t>
                        </m:r>
                      </m:e>
                      <m:sub>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11</m:t>
                        </m:r>
                      </m:sub>
                      <m:sup>
                        <m:r>
                          <a:rPr lang="en-US" altLang="zh-CN" sz="1800" b="0" i="0">
                            <a:solidFill>
                              <a:srgbClr val="003760"/>
                            </a:solidFill>
                            <a:latin typeface="Cambria Math" pitchFamily="34" charset="0"/>
                            <a:ea typeface="Cambria Math" pitchFamily="34" charset="-122"/>
                            <a:cs typeface="Cambria Math" pitchFamily="34" charset="-120"/>
                          </a:rPr>
                          <m:t>𝑟</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11−</m:t>
                        </m:r>
                        <m:r>
                          <a:rPr lang="en-US" altLang="zh-CN" sz="1800" b="0" i="0">
                            <a:solidFill>
                              <a:srgbClr val="003760"/>
                            </a:solidFill>
                            <a:latin typeface="Cambria Math" pitchFamily="34" charset="0"/>
                            <a:ea typeface="Cambria Math" pitchFamily="34" charset="-122"/>
                            <a:cs typeface="Cambria Math" pitchFamily="34" charset="-120"/>
                          </a:rPr>
                          <m:t>𝑟</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𝑟</m:t>
                        </m:r>
                      </m:sup>
                    </m:sSup>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𝑟</m:t>
                        </m:r>
                      </m:sup>
                    </m:sSup>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11</m:t>
                        </m:r>
                      </m:sub>
                      <m:sup>
                        <m:r>
                          <a:rPr lang="en-US" altLang="zh-CN" sz="1800" b="0" i="0">
                            <a:solidFill>
                              <a:srgbClr val="003760"/>
                            </a:solidFill>
                            <a:latin typeface="Cambria Math" pitchFamily="34" charset="0"/>
                            <a:ea typeface="Cambria Math" pitchFamily="34" charset="-122"/>
                            <a:cs typeface="Cambria Math" pitchFamily="34" charset="-120"/>
                          </a:rPr>
                          <m:t>𝑟</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11−2</m:t>
                        </m:r>
                        <m:r>
                          <a:rPr lang="en-US" altLang="zh-CN" sz="1800" b="0" i="0">
                            <a:solidFill>
                              <a:srgbClr val="003760"/>
                            </a:solidFill>
                            <a:latin typeface="Cambria Math" pitchFamily="34" charset="0"/>
                            <a:ea typeface="Cambria Math" pitchFamily="34" charset="-122"/>
                            <a:cs typeface="Cambria Math" pitchFamily="34" charset="-120"/>
                          </a:rPr>
                          <m:t>𝑟</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11−2</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200"/>
                  </a:lnSpc>
                </a:pPr>
                <a:r>
                  <a:rPr lang="en-US" altLang="zh-CN" b="0" i="0">
                    <a:solidFill>
                      <a:srgbClr val="003760"/>
                    </a:solidFill>
                    <a:latin typeface="Times New Roman" pitchFamily="34" charset="0"/>
                    <a:ea typeface="微软雅黑" pitchFamily="34" charset="-122"/>
                    <a:cs typeface="Times New Roman" pitchFamily="34" charset="-120"/>
                  </a:rPr>
                  <a:t>所以展开式中含</a:t>
                </a:r>
                <a14:m>
                  <m:oMath xmlns:m="http://schemas.openxmlformats.org/officeDocument/2006/math">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𝑥</m:t>
                        </m:r>
                      </m:e>
                      <m:sup>
                        <m:r>
                          <a:rPr lang="en-US" altLang="zh-CN" b="0" i="0">
                            <a:solidFill>
                              <a:srgbClr val="003760"/>
                            </a:solidFill>
                            <a:latin typeface="Cambria Math" pitchFamily="34" charset="0"/>
                            <a:ea typeface="Cambria Math" pitchFamily="34" charset="-122"/>
                            <a:cs typeface="Cambria Math" pitchFamily="34" charset="-120"/>
                          </a:rPr>
                          <m:t>3</m:t>
                        </m:r>
                      </m:sup>
                    </m:sSup>
                  </m:oMath>
                </a14:m>
                <a:r>
                  <a:rPr lang="en-US" altLang="zh-CN" b="0" i="0" dirty="0">
                    <a:solidFill>
                      <a:srgbClr val="003760"/>
                    </a:solidFill>
                    <a:latin typeface="Times New Roman" pitchFamily="34" charset="0"/>
                    <a:ea typeface="微软雅黑" pitchFamily="34" charset="-122"/>
                    <a:cs typeface="Times New Roman" pitchFamily="34" charset="-120"/>
                  </a:rPr>
                  <a:t>项的系数是</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(−1</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4</m:t>
                        </m:r>
                      </m:sup>
                    </m:sSup>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11</m:t>
                        </m:r>
                      </m:sub>
                      <m:sup>
                        <m:r>
                          <a:rPr lang="en-US" altLang="zh-CN" b="0" i="0">
                            <a:solidFill>
                              <a:srgbClr val="003760"/>
                            </a:solidFill>
                            <a:latin typeface="Cambria Math" pitchFamily="34" charset="0"/>
                            <a:ea typeface="Cambria Math" pitchFamily="34" charset="-122"/>
                            <a:cs typeface="Cambria Math" pitchFamily="34" charset="-120"/>
                          </a:rPr>
                          <m:t>4</m:t>
                        </m:r>
                      </m:sup>
                    </m:sSubSup>
                    <m:r>
                      <a:rPr lang="en-US" altLang="zh-CN" b="0" i="0" smtClean="0">
                        <a:solidFill>
                          <a:srgbClr val="003760"/>
                        </a:solidFill>
                        <a:latin typeface="Cambria Math" pitchFamily="34" charset="0"/>
                        <a:ea typeface="Cambria Math" pitchFamily="34" charset="-122"/>
                        <a:cs typeface="Cambria Math" pitchFamily="34" charset="-120"/>
                      </a:rPr>
                      <m:t>=330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5" name="QC_7_AS.62_1#91a6a8c80?vaa=1&amp;vcp=1&amp;vop=1&amp;pid=53e2c66dc&amp;color=36,64,97&amp;vtp=1&amp;bbb=1&amp;hb=1"/>
              <p:cNvSpPr>
                <a:spLocks noRot="1" noChangeAspect="1" noMove="1" noResize="1" noEditPoints="1" noAdjustHandles="1" noChangeArrowheads="1" noChangeShapeType="1" noTextEdit="1"/>
              </p:cNvSpPr>
              <p:nvPr/>
            </p:nvSpPr>
            <p:spPr>
              <a:xfrm>
                <a:off x="539496" y="3204070"/>
                <a:ext cx="11109960" cy="1531493"/>
              </a:xfrm>
              <a:prstGeom prst="rect">
                <a:avLst/>
              </a:prstGeom>
              <a:blipFill>
                <a:blip r:embed="rId5"/>
                <a:stretch>
                  <a:fillRect l="-1317" b="-916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C_5_BD#9fe8ebb02?vcp=1&amp;pid=36929fb02&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要点10</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赋值法解决系数和问题</a:t>
            </a:r>
            <a:endParaRPr lang="en-US" altLang="zh-CN" sz="2200" dirty="0"/>
          </a:p>
        </p:txBody>
      </p:sp>
      <mc:AlternateContent xmlns:mc="http://schemas.openxmlformats.org/markup-compatibility/2006" xmlns:a14="http://schemas.microsoft.com/office/drawing/2010/main">
        <mc:Choice Requires="a14">
          <p:sp>
            <p:nvSpPr>
              <p:cNvPr id="3" name="QO_6_BD.65_1#6836ffd0d?vcp=1&amp;vop=1&amp;pid=9fe8ebb02&amp;color=36,64,97&amp;vtp=1&amp;bbb=1"/>
              <p:cNvSpPr/>
              <p:nvPr/>
            </p:nvSpPr>
            <p:spPr>
              <a:xfrm>
                <a:off x="539496" y="1323626"/>
                <a:ext cx="11109960" cy="36131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(1−2</m:t>
                    </m:r>
                    <m:r>
                      <a:rPr lang="en-US" altLang="zh-CN" sz="1800" b="0" i="0">
                        <a:solidFill>
                          <a:srgbClr val="244061"/>
                        </a:solidFill>
                        <a:latin typeface="Cambria Math" pitchFamily="34" charset="0"/>
                        <a:ea typeface="Cambria Math" pitchFamily="34" charset="-122"/>
                        <a:cs typeface="Cambria Math" pitchFamily="34" charset="-120"/>
                      </a:rPr>
                      <m:t>𝑥</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7</m:t>
                        </m:r>
                      </m:sup>
                    </m:sSup>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4</m:t>
                        </m:r>
                      </m:sup>
                    </m:sSup>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5</m:t>
                        </m:r>
                      </m:sup>
                    </m:sSup>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6</m:t>
                        </m:r>
                      </m:sup>
                    </m:sSup>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7</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.求下列各式的值：</a:t>
                </a:r>
                <a:endParaRPr lang="en-US" altLang="zh-CN" sz="1800" dirty="0"/>
              </a:p>
            </p:txBody>
          </p:sp>
        </mc:Choice>
        <mc:Fallback xmlns="">
          <p:sp>
            <p:nvSpPr>
              <p:cNvPr id="3" name="QO_6_BD.65_1#6836ffd0d?vcp=1&amp;vop=1&amp;pid=9fe8ebb02&amp;color=36,64,97&amp;vtp=1&amp;bbb=1"/>
              <p:cNvSpPr>
                <a:spLocks noRot="1" noChangeAspect="1" noMove="1" noResize="1" noEditPoints="1" noAdjustHandles="1" noChangeArrowheads="1" noChangeShapeType="1" noTextEdit="1"/>
              </p:cNvSpPr>
              <p:nvPr/>
            </p:nvSpPr>
            <p:spPr>
              <a:xfrm>
                <a:off x="539496" y="1323626"/>
                <a:ext cx="11109960" cy="361315"/>
              </a:xfrm>
              <a:prstGeom prst="rect">
                <a:avLst/>
              </a:prstGeom>
              <a:blipFill>
                <a:blip r:embed="rId3"/>
                <a:stretch>
                  <a:fillRect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BD.66_1#7dbda2a43?vcp=1&amp;vop=1&amp;pid=6836ffd0d&amp;color=36,64,97&amp;vtp=1&amp;bbb=1"/>
              <p:cNvSpPr/>
              <p:nvPr/>
            </p:nvSpPr>
            <p:spPr>
              <a:xfrm>
                <a:off x="539496" y="173941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BD.66_1#7dbda2a43?vcp=1&amp;vop=1&amp;pid=6836ffd0d&amp;color=36,64,97&amp;vtp=1&amp;bbb=1"/>
              <p:cNvSpPr>
                <a:spLocks noRot="1" noChangeAspect="1" noMove="1" noResize="1" noEditPoints="1" noAdjustHandles="1" noChangeArrowheads="1" noChangeShapeType="1" noTextEdit="1"/>
              </p:cNvSpPr>
              <p:nvPr/>
            </p:nvSpPr>
            <p:spPr>
              <a:xfrm>
                <a:off x="539496" y="1739415"/>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67_1#7dbda2a43?vcp=1&amp;vop=1&amp;pid=6836ffd0d&amp;color=36,64,97&amp;vtp=1&amp;bbb=1"/>
              <p:cNvSpPr/>
              <p:nvPr/>
            </p:nvSpPr>
            <p:spPr>
              <a:xfrm>
                <a:off x="539496" y="2154705"/>
                <a:ext cx="11109960" cy="363601"/>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AN.67_1#7dbda2a43?vcp=1&amp;vop=1&amp;pid=6836ffd0d&amp;color=36,64,97&amp;vtp=1&amp;bbb=1"/>
              <p:cNvSpPr>
                <a:spLocks noRot="1" noChangeAspect="1" noMove="1" noResize="1" noEditPoints="1" noAdjustHandles="1" noChangeArrowheads="1" noChangeShapeType="1" noTextEdit="1"/>
              </p:cNvSpPr>
              <p:nvPr/>
            </p:nvSpPr>
            <p:spPr>
              <a:xfrm>
                <a:off x="539496" y="2154705"/>
                <a:ext cx="11109960" cy="363601"/>
              </a:xfrm>
              <a:prstGeom prst="rect">
                <a:avLst/>
              </a:prstGeom>
              <a:blipFill>
                <a:blip r:embed="rId5"/>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BD.68_1#6a2c1c190?vcp=1&amp;vop=1&amp;pid=6836ffd0d&amp;color=36,64,97&amp;vtp=1&amp;bbb=1"/>
              <p:cNvSpPr/>
              <p:nvPr/>
            </p:nvSpPr>
            <p:spPr>
              <a:xfrm>
                <a:off x="539496" y="256999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BD.68_1#6a2c1c190?vcp=1&amp;vop=1&amp;pid=6836ffd0d&amp;color=36,64,97&amp;vtp=1&amp;bbb=1"/>
              <p:cNvSpPr>
                <a:spLocks noRot="1" noChangeAspect="1" noMove="1" noResize="1" noEditPoints="1" noAdjustHandles="1" noChangeArrowheads="1" noChangeShapeType="1" noTextEdit="1"/>
              </p:cNvSpPr>
              <p:nvPr/>
            </p:nvSpPr>
            <p:spPr>
              <a:xfrm>
                <a:off x="539496" y="2569995"/>
                <a:ext cx="11109960" cy="363665"/>
              </a:xfrm>
              <a:prstGeom prst="rect">
                <a:avLst/>
              </a:prstGeom>
              <a:blipFill>
                <a:blip r:embed="rId6"/>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7_AN.69_1#6a2c1c190?vcp=1&amp;vop=1&amp;pid=6836ffd0d&amp;color=36,64,97&amp;vtp=1&amp;bbb=1&amp;hb=1"/>
              <p:cNvSpPr/>
              <p:nvPr/>
            </p:nvSpPr>
            <p:spPr>
              <a:xfrm>
                <a:off x="539496" y="2943312"/>
                <a:ext cx="11109960" cy="2030476"/>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【解】方法一：通项</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7</m:t>
                        </m:r>
                      </m:sub>
                      <m:sup>
                        <m:r>
                          <a:rPr lang="en-US" altLang="zh-CN" sz="1800" b="0" i="0">
                            <a:solidFill>
                              <a:srgbClr val="6565FF"/>
                            </a:solidFill>
                            <a:latin typeface="Cambria Math" pitchFamily="34" charset="0"/>
                            <a:ea typeface="Cambria Math" pitchFamily="34" charset="-122"/>
                            <a:cs typeface="Cambria Math" pitchFamily="34" charset="-120"/>
                          </a:rPr>
                          <m:t>𝑟</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𝑟</m:t>
                        </m:r>
                      </m:sup>
                    </m:sSup>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𝑟</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7</m:t>
                        </m:r>
                      </m:sub>
                      <m:sup>
                        <m:r>
                          <a:rPr lang="en-US" altLang="zh-CN" sz="1800" b="0" i="0">
                            <a:solidFill>
                              <a:srgbClr val="6565FF"/>
                            </a:solidFill>
                            <a:latin typeface="Cambria Math" pitchFamily="34" charset="0"/>
                            <a:ea typeface="Cambria Math" pitchFamily="34" charset="-122"/>
                            <a:cs typeface="Cambria Math" pitchFamily="34" charset="-120"/>
                          </a:rPr>
                          <m:t>𝑟</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𝑟</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0</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187</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187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法二</a:t>
                </a:r>
                <a:r>
                  <a:rPr lang="en-US" altLang="zh-CN" sz="1800" b="0" i="0" dirty="0">
                    <a:solidFill>
                      <a:srgbClr val="6565FF"/>
                    </a:solidFill>
                    <a:latin typeface="Times New Roman" pitchFamily="34" charset="0"/>
                    <a:ea typeface="微软雅黑" pitchFamily="34" charset="-122"/>
                    <a:cs typeface="Times New Roman" pitchFamily="34" charset="-120"/>
                  </a:rPr>
                  <a:t>：因为二项式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7</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的展开式的各项系数和与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7</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的展开式的各项系数的绝对值的和相等</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31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0</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7</m:t>
                        </m:r>
                      </m:sub>
                    </m:sSub>
                    <m:r>
                      <a:rPr lang="en-US" altLang="zh-CN" b="0" i="0">
                        <a:solidFill>
                          <a:srgbClr val="6565FF"/>
                        </a:solidFill>
                        <a:latin typeface="Cambria Math" pitchFamily="34" charset="0"/>
                        <a:ea typeface="Cambria Math" pitchFamily="34" charset="-122"/>
                        <a:cs typeface="Cambria Math" pitchFamily="34" charset="-120"/>
                      </a:rPr>
                      <m:t>|=(1+2</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7</m:t>
                        </m:r>
                      </m:sup>
                    </m:sSup>
                    <m:r>
                      <a:rPr lang="en-US" altLang="zh-CN" b="0" i="0">
                        <a:solidFill>
                          <a:srgbClr val="6565FF"/>
                        </a:solidFill>
                        <a:latin typeface="Cambria Math" pitchFamily="34" charset="0"/>
                        <a:ea typeface="Cambria Math" pitchFamily="34" charset="-122"/>
                        <a:cs typeface="Cambria Math" pitchFamily="34" charset="-120"/>
                      </a:rPr>
                      <m:t>=2</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187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7" name="QO_7_AN.69_1#6a2c1c190?vcp=1&amp;vop=1&amp;pid=6836ffd0d&amp;color=36,64,97&amp;vtp=1&amp;bbb=1&amp;hb=1"/>
              <p:cNvSpPr>
                <a:spLocks noRot="1" noChangeAspect="1" noMove="1" noResize="1" noEditPoints="1" noAdjustHandles="1" noChangeArrowheads="1" noChangeShapeType="1" noTextEdit="1"/>
              </p:cNvSpPr>
              <p:nvPr/>
            </p:nvSpPr>
            <p:spPr>
              <a:xfrm>
                <a:off x="539496" y="2943312"/>
                <a:ext cx="11109960" cy="2030476"/>
              </a:xfrm>
              <a:prstGeom prst="rect">
                <a:avLst/>
              </a:prstGeom>
              <a:blipFill>
                <a:blip r:embed="rId7"/>
                <a:stretch>
                  <a:fillRect l="-1317" r="-878" b="-66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bg/>
                                          </p:spTgt>
                                        </p:tgtEl>
                                        <p:attrNameLst>
                                          <p:attrName>style.visibility</p:attrName>
                                        </p:attrNameLst>
                                      </p:cBhvr>
                                      <p:to>
                                        <p:strVal val="visible"/>
                                      </p:to>
                                    </p:set>
                                    <p:animEffect transition="in" filter="fade">
                                      <p:cBhvr>
                                        <p:cTn id="19" dur="500"/>
                                        <p:tgtEl>
                                          <p:spTgt spid="7">
                                            <p:bg/>
                                          </p:spTgt>
                                        </p:tgtEl>
                                      </p:cBhvr>
                                    </p:animEffect>
                                    <p:anim calcmode="lin" valueType="num">
                                      <p:cBhvr>
                                        <p:cTn id="20" dur="500" fill="hold"/>
                                        <p:tgtEl>
                                          <p:spTgt spid="7">
                                            <p:bg/>
                                          </p:spTgt>
                                        </p:tgtEl>
                                        <p:attrNameLst>
                                          <p:attrName>ppt_x</p:attrName>
                                        </p:attrNameLst>
                                      </p:cBhvr>
                                      <p:tavLst>
                                        <p:tav tm="0">
                                          <p:val>
                                            <p:strVal val="#ppt_x"/>
                                          </p:val>
                                        </p:tav>
                                        <p:tav tm="100000">
                                          <p:val>
                                            <p:strVal val="#ppt_x"/>
                                          </p:val>
                                        </p:tav>
                                      </p:tavLst>
                                    </p:anim>
                                    <p:anim calcmode="lin" valueType="num">
                                      <p:cBhvr>
                                        <p:cTn id="21" dur="500" fill="hold"/>
                                        <p:tgtEl>
                                          <p:spTgt spid="7">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anim calcmode="lin" valueType="num">
                                      <p:cBhvr>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7">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anim calcmode="lin" valueType="num">
                                      <p:cBhvr>
                                        <p:cTn id="3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7">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Effect transition="in" filter="fade">
                                      <p:cBhvr>
                                        <p:cTn id="34" dur="500"/>
                                        <p:tgtEl>
                                          <p:spTgt spid="7">
                                            <p:txEl>
                                              <p:pRg st="2" end="2"/>
                                            </p:txEl>
                                          </p:spTgt>
                                        </p:tgtEl>
                                      </p:cBhvr>
                                    </p:animEffect>
                                    <p:anim calcmode="lin" valueType="num">
                                      <p:cBhvr>
                                        <p:cTn id="3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7">
                                            <p:txEl>
                                              <p:pRg st="2" end="2"/>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animEffect transition="in" filter="fade">
                                      <p:cBhvr>
                                        <p:cTn id="39" dur="500"/>
                                        <p:tgtEl>
                                          <p:spTgt spid="7">
                                            <p:txEl>
                                              <p:pRg st="3" end="3"/>
                                            </p:txEl>
                                          </p:spTgt>
                                        </p:tgtEl>
                                      </p:cBhvr>
                                    </p:animEffect>
                                    <p:anim calcmode="lin" valueType="num">
                                      <p:cBhvr>
                                        <p:cTn id="4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7">
                                            <p:txEl>
                                              <p:pRg st="3" end="3"/>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xEl>
                                              <p:pRg st="4" end="4"/>
                                            </p:txEl>
                                          </p:spTgt>
                                        </p:tgtEl>
                                        <p:attrNameLst>
                                          <p:attrName>style.visibility</p:attrName>
                                        </p:attrNameLst>
                                      </p:cBhvr>
                                      <p:to>
                                        <p:strVal val="visible"/>
                                      </p:to>
                                    </p:set>
                                    <p:animEffect transition="in" filter="fade">
                                      <p:cBhvr>
                                        <p:cTn id="44" dur="500"/>
                                        <p:tgtEl>
                                          <p:spTgt spid="7">
                                            <p:txEl>
                                              <p:pRg st="4" end="4"/>
                                            </p:txEl>
                                          </p:spTgt>
                                        </p:tgtEl>
                                      </p:cBhvr>
                                    </p:animEffect>
                                    <p:anim calcmode="lin" valueType="num">
                                      <p:cBhvr>
                                        <p:cTn id="4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6" dur="5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70_1#7e9dc31a9?vcp=1&amp;vop=1&amp;pid=6836ffd0d&amp;color=36,64,97&amp;vtp=1&amp;bt=1&amp;bbb=1"/>
              <p:cNvSpPr/>
              <p:nvPr/>
            </p:nvSpPr>
            <p:spPr>
              <a:xfrm>
                <a:off x="539496" y="143762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70_1#7e9dc31a9?vcp=1&amp;vop=1&amp;pid=6836ffd0d&amp;color=36,64,97&amp;vtp=1&amp;bt=1&amp;bbb=1"/>
              <p:cNvSpPr>
                <a:spLocks noRot="1" noChangeAspect="1" noMove="1" noResize="1" noEditPoints="1" noAdjustHandles="1" noChangeArrowheads="1" noChangeShapeType="1" noTextEdit="1"/>
              </p:cNvSpPr>
              <p:nvPr/>
            </p:nvSpPr>
            <p:spPr>
              <a:xfrm>
                <a:off x="539496" y="1437626"/>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71_1#7e9dc31a9?vcp=1&amp;vop=1&amp;pid=6836ffd0d&amp;color=36,64,97&amp;vtp=1&amp;bbb=1&amp;hb=1"/>
              <p:cNvSpPr/>
              <p:nvPr/>
            </p:nvSpPr>
            <p:spPr>
              <a:xfrm>
                <a:off x="539496" y="1811260"/>
                <a:ext cx="11109960" cy="12573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【解】由（1）得，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，由（2）</a:t>
                </a:r>
                <a:r>
                  <a:rPr lang="en-US" altLang="zh-CN" sz="1800" b="0" i="0">
                    <a:solidFill>
                      <a:srgbClr val="6565FF"/>
                    </a:solidFill>
                    <a:latin typeface="Times New Roman" pitchFamily="34" charset="0"/>
                    <a:ea typeface="微软雅黑" pitchFamily="34" charset="-122"/>
                    <a:cs typeface="Times New Roman" pitchFamily="34" charset="-120"/>
                  </a:rPr>
                  <a:t>中方法一得，</a:t>
                </a:r>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187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两式相减</a:t>
                </a:r>
                <a:r>
                  <a:rPr lang="en-US" altLang="zh-CN" b="0" i="0" dirty="0">
                    <a:solidFill>
                      <a:srgbClr val="6565FF"/>
                    </a:solidFill>
                    <a:latin typeface="Times New Roman" pitchFamily="34" charset="0"/>
                    <a:ea typeface="微软雅黑" pitchFamily="34" charset="-122"/>
                    <a:cs typeface="Times New Roman" pitchFamily="34" charset="-120"/>
                  </a:rPr>
                  <a:t>，并化简得</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3</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5</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7</m:t>
                        </m:r>
                      </m:sub>
                    </m:sSub>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−1−2</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187</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=−1</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094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7_AN.71_1#7e9dc31a9?vcp=1&amp;vop=1&amp;pid=6836ffd0d&amp;color=36,64,97&amp;vtp=1&amp;bbb=1&amp;hb=1"/>
              <p:cNvSpPr>
                <a:spLocks noRot="1" noChangeAspect="1" noMove="1" noResize="1" noEditPoints="1" noAdjustHandles="1" noChangeArrowheads="1" noChangeShapeType="1" noTextEdit="1"/>
              </p:cNvSpPr>
              <p:nvPr/>
            </p:nvSpPr>
            <p:spPr>
              <a:xfrm>
                <a:off x="539496" y="1811260"/>
                <a:ext cx="11109960" cy="1257300"/>
              </a:xfrm>
              <a:prstGeom prst="rect">
                <a:avLst/>
              </a:prstGeom>
              <a:blipFill>
                <a:blip r:embed="rId4"/>
                <a:stretch>
                  <a:fillRect l="-1317" b="-679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EX.72_1#6836ffd0d?vcp=1&amp;vop=1&amp;pid=9fe8ebb02&amp;color=36,64,97&amp;vtp=1&amp;bbb=1&amp;hb=1"/>
              <p:cNvSpPr/>
              <p:nvPr/>
            </p:nvSpPr>
            <p:spPr>
              <a:xfrm>
                <a:off x="539496" y="3071036"/>
                <a:ext cx="11109960" cy="202755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（1）令</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，即可求解.</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2）方法一：根据通项判断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的符号去绝对值求解；方法二：因为二项式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(1+2</m:t>
                    </m:r>
                    <m:r>
                      <a:rPr lang="en-US" altLang="zh-CN" sz="1800" b="0" i="0">
                        <a:solidFill>
                          <a:srgbClr val="244061"/>
                        </a:solidFill>
                        <a:latin typeface="Cambria Math" pitchFamily="34" charset="0"/>
                        <a:ea typeface="Cambria Math" pitchFamily="34" charset="-122"/>
                        <a:cs typeface="Cambria Math" pitchFamily="34" charset="-120"/>
                      </a:rPr>
                      <m:t>𝑥</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7</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的展开式的各项系数</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和与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(1−2</m:t>
                    </m:r>
                    <m:r>
                      <a:rPr lang="en-US" altLang="zh-CN" sz="1800" b="0" i="0">
                        <a:solidFill>
                          <a:srgbClr val="244061"/>
                        </a:solidFill>
                        <a:latin typeface="Cambria Math" pitchFamily="34" charset="0"/>
                        <a:ea typeface="Cambria Math" pitchFamily="34" charset="-122"/>
                        <a:cs typeface="Cambria Math" pitchFamily="34" charset="-120"/>
                      </a:rPr>
                      <m:t>𝑥</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7</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的展开式的各项系数的绝对值的和相等，所以将原式转化为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(1+2</m:t>
                    </m:r>
                    <m:r>
                      <a:rPr lang="en-US" altLang="zh-CN" sz="1800" b="0" i="0">
                        <a:solidFill>
                          <a:srgbClr val="244061"/>
                        </a:solidFill>
                        <a:latin typeface="Cambria Math" pitchFamily="34" charset="0"/>
                        <a:ea typeface="Cambria Math" pitchFamily="34" charset="-122"/>
                        <a:cs typeface="Cambria Math" pitchFamily="34" charset="-120"/>
                      </a:rPr>
                      <m:t>𝑥</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7</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的展开式中各系数的和</a:t>
                </a:r>
                <a:r>
                  <a:rPr lang="en-US" altLang="zh-CN" sz="1800" b="0" i="0">
                    <a:solidFill>
                      <a:srgbClr val="244061"/>
                    </a:solidFill>
                    <a:latin typeface="Times New Roman" pitchFamily="34" charset="0"/>
                    <a:ea typeface="微软雅黑" pitchFamily="34" charset="-122"/>
                    <a:cs typeface="Times New Roman" pitchFamily="34" charset="-120"/>
                  </a:rPr>
                  <a:t>，进</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而可以求解</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dirty="0">
                    <a:solidFill>
                      <a:srgbClr val="244061"/>
                    </a:solidFill>
                    <a:latin typeface="Times New Roman" pitchFamily="34" charset="0"/>
                    <a:ea typeface="微软雅黑" pitchFamily="34" charset="-122"/>
                    <a:cs typeface="Times New Roman" pitchFamily="34" charset="-120"/>
                  </a:rPr>
                  <a:t>3）令</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，结合（1），联立方程即可求解.</a:t>
                </a:r>
                <a:endParaRPr lang="en-US" altLang="zh-CN" dirty="0"/>
              </a:p>
            </p:txBody>
          </p:sp>
        </mc:Choice>
        <mc:Fallback xmlns="">
          <p:sp>
            <p:nvSpPr>
              <p:cNvPr id="4" name="QO_6_EX.72_1#6836ffd0d?vcp=1&amp;vop=1&amp;pid=9fe8ebb02&amp;color=36,64,97&amp;vtp=1&amp;bbb=1&amp;hb=1"/>
              <p:cNvSpPr>
                <a:spLocks noRot="1" noChangeAspect="1" noMove="1" noResize="1" noEditPoints="1" noAdjustHandles="1" noChangeArrowheads="1" noChangeShapeType="1" noTextEdit="1"/>
              </p:cNvSpPr>
              <p:nvPr/>
            </p:nvSpPr>
            <p:spPr>
              <a:xfrm>
                <a:off x="539496" y="3071036"/>
                <a:ext cx="11109960" cy="2027555"/>
              </a:xfrm>
              <a:prstGeom prst="rect">
                <a:avLst/>
              </a:prstGeom>
              <a:blipFill>
                <a:blip r:embed="rId5"/>
                <a:stretch>
                  <a:fillRect l="-1317" r="-878" b="-692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P_6_BD#887d85653?vcp=1&amp;pid=9fe8ebb02&amp;color=36,64,97&amp;vtp=1&amp;bbb=1"/>
              <p:cNvSpPr/>
              <p:nvPr/>
            </p:nvSpPr>
            <p:spPr>
              <a:xfrm>
                <a:off x="539496" y="5132310"/>
                <a:ext cx="11109960" cy="620776"/>
              </a:xfrm>
              <a:prstGeom prst="rect">
                <a:avLst/>
              </a:prstGeom>
              <a:noFill/>
              <a:ln/>
            </p:spPr>
            <p:txBody>
              <a:bodyPr wrap="none" lIns="0" tIns="0" rIns="0" bIns="0" rtlCol="0" anchor="t"/>
              <a:lstStyle/>
              <a:p>
                <a:pPr algn="r" latinLnBrk="1">
                  <a:lnSpc>
                    <a:spcPts val="3100"/>
                  </a:lnSpc>
                </a:pPr>
                <a:r>
                  <a:rPr lang="en-US" altLang="zh-CN" sz="1800" b="1" i="0" dirty="0">
                    <a:solidFill>
                      <a:srgbClr val="244061"/>
                    </a:solidFill>
                    <a:latin typeface="Times New Roman" pitchFamily="34" charset="0"/>
                    <a:ea typeface="微软雅黑" pitchFamily="34" charset="-122"/>
                    <a:cs typeface="Times New Roman" pitchFamily="34" charset="-120"/>
                  </a:rPr>
                  <a:t>对应练习见《巩固练》</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L</m:t>
                    </m:r>
                    <m:r>
                      <a:rPr lang="en-US" altLang="zh-CN" sz="1800" b="0" i="0">
                        <a:solidFill>
                          <a:srgbClr val="244061"/>
                        </a:solidFill>
                        <a:latin typeface="Cambria Math" pitchFamily="34" charset="0"/>
                        <a:ea typeface="Cambria Math" pitchFamily="34" charset="-122"/>
                        <a:cs typeface="Cambria Math" pitchFamily="34" charset="-120"/>
                      </a:rPr>
                      <m:t>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P_6_BD#887d85653?vcp=1&amp;pid=9fe8ebb02&amp;color=36,64,97&amp;vtp=1&amp;bbb=1"/>
              <p:cNvSpPr>
                <a:spLocks noRot="1" noChangeAspect="1" noMove="1" noResize="1" noEditPoints="1" noAdjustHandles="1" noChangeArrowheads="1" noChangeShapeType="1" noTextEdit="1"/>
              </p:cNvSpPr>
              <p:nvPr/>
            </p:nvSpPr>
            <p:spPr>
              <a:xfrm>
                <a:off x="539496" y="5132310"/>
                <a:ext cx="11109960" cy="620776"/>
              </a:xfrm>
              <a:prstGeom prst="rect">
                <a:avLst/>
              </a:prstGeom>
              <a:blipFill>
                <a:blip r:embed="rId6"/>
                <a:stretch>
                  <a:fillRect t="-980" r="-71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Effect transition="in" filter="fade">
                                      <p:cBhvr>
                                        <p:cTn id="39" dur="500"/>
                                        <p:tgtEl>
                                          <p:spTgt spid="4">
                                            <p:txEl>
                                              <p:pRg st="1" end="1"/>
                                            </p:txEl>
                                          </p:spTgt>
                                        </p:tgtEl>
                                      </p:cBhvr>
                                    </p:animEffect>
                                    <p:anim calcmode="lin" valueType="num">
                                      <p:cBhvr>
                                        <p:cTn id="4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2" end="2"/>
                                            </p:txEl>
                                          </p:spTgt>
                                        </p:tgtEl>
                                        <p:attrNameLst>
                                          <p:attrName>style.visibility</p:attrName>
                                        </p:attrNameLst>
                                      </p:cBhvr>
                                      <p:to>
                                        <p:strVal val="visible"/>
                                      </p:to>
                                    </p:set>
                                    <p:animEffect transition="in" filter="fade">
                                      <p:cBhvr>
                                        <p:cTn id="44" dur="500"/>
                                        <p:tgtEl>
                                          <p:spTgt spid="4">
                                            <p:txEl>
                                              <p:pRg st="2" end="2"/>
                                            </p:txEl>
                                          </p:spTgt>
                                        </p:tgtEl>
                                      </p:cBhvr>
                                    </p:animEffect>
                                    <p:anim calcmode="lin" valueType="num">
                                      <p:cBhvr>
                                        <p:cTn id="4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Effect transition="in" filter="fade">
                                      <p:cBhvr>
                                        <p:cTn id="49" dur="500"/>
                                        <p:tgtEl>
                                          <p:spTgt spid="4">
                                            <p:txEl>
                                              <p:pRg st="3" end="3"/>
                                            </p:txEl>
                                          </p:spTgt>
                                        </p:tgtEl>
                                      </p:cBhvr>
                                    </p:animEffect>
                                    <p:anim calcmode="lin" valueType="num">
                                      <p:cBhvr>
                                        <p:cTn id="5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3" end="3"/>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xEl>
                                              <p:pRg st="4" end="4"/>
                                            </p:txEl>
                                          </p:spTgt>
                                        </p:tgtEl>
                                        <p:attrNameLst>
                                          <p:attrName>style.visibility</p:attrName>
                                        </p:attrNameLst>
                                      </p:cBhvr>
                                      <p:to>
                                        <p:strVal val="visible"/>
                                      </p:to>
                                    </p:set>
                                    <p:animEffect transition="in" filter="fade">
                                      <p:cBhvr>
                                        <p:cTn id="54" dur="500"/>
                                        <p:tgtEl>
                                          <p:spTgt spid="4">
                                            <p:txEl>
                                              <p:pRg st="4" end="4"/>
                                            </p:txEl>
                                          </p:spTgt>
                                        </p:tgtEl>
                                      </p:cBhvr>
                                    </p:animEffect>
                                    <p:anim calcmode="lin" valueType="num">
                                      <p:cBhvr>
                                        <p:cTn id="5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56"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ab119beb3.fixed?vcp=1&amp;pid=2181e44d9&amp;color=36,64,97&amp;tib=255,255,255&amp;vtp=1" descr="preencoded.png"/>
          <p:cNvPicPr>
            <a:picLocks noChangeAspect="1"/>
          </p:cNvPicPr>
          <p:nvPr/>
        </p:nvPicPr>
        <p:blipFill>
          <a:blip r:embed="rId3"/>
          <a:stretch>
            <a:fillRect/>
          </a:stretch>
        </p:blipFill>
        <p:spPr>
          <a:xfrm>
            <a:off x="640080" y="2011680"/>
            <a:ext cx="3090672" cy="1188720"/>
          </a:xfrm>
          <a:prstGeom prst="rect">
            <a:avLst/>
          </a:prstGeom>
        </p:spPr>
      </p:pic>
      <p:sp>
        <p:nvSpPr>
          <p:cNvPr id="3" name="C_3_BD#ab119beb3.fixed?vcp=1&amp;pid=2181e44d9&amp;color=61,88,159&amp;vtp=1&amp;bbb=1"/>
          <p:cNvSpPr/>
          <p:nvPr/>
        </p:nvSpPr>
        <p:spPr>
          <a:xfrm>
            <a:off x="694944" y="2048256"/>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7.4.1</a:t>
            </a:r>
            <a:endParaRPr lang="en-US" altLang="zh-CN" sz="5400" dirty="0"/>
          </a:p>
        </p:txBody>
      </p:sp>
      <p:sp>
        <p:nvSpPr>
          <p:cNvPr id="4" name="C_3#ab119beb3.fixed?vcp=1&amp;pid=2181e44d9&amp;color=61,88,159&amp;vtp=1&amp;bbb=1"/>
          <p:cNvSpPr/>
          <p:nvPr/>
        </p:nvSpPr>
        <p:spPr>
          <a:xfrm>
            <a:off x="4315968" y="2048256"/>
            <a:ext cx="7671816" cy="1115568"/>
          </a:xfrm>
          <a:prstGeom prst="rect">
            <a:avLst/>
          </a:prstGeom>
          <a:noFill/>
          <a:ln/>
        </p:spPr>
        <p:txBody>
          <a:bodyPr wrap="none" lIns="0" tIns="0" rIns="0" bIns="0" rtlCol="0" anchor="ctr"/>
          <a:lstStyle/>
          <a:p>
            <a:pPr algn="l" latinLnBrk="1">
              <a:lnSpc>
                <a:spcPts val="6600"/>
              </a:lnSpc>
            </a:pPr>
            <a:r>
              <a:rPr lang="en-US" altLang="zh-CN" sz="5400" b="0" i="0" dirty="0">
                <a:solidFill>
                  <a:srgbClr val="3D589F"/>
                </a:solidFill>
                <a:latin typeface="微软雅黑" pitchFamily="34" charset="0"/>
                <a:ea typeface="微软雅黑" pitchFamily="34" charset="-122"/>
                <a:cs typeface="微软雅黑" pitchFamily="34" charset="-120"/>
              </a:rPr>
              <a:t>二项式定理</a:t>
            </a:r>
            <a:endParaRPr lang="en-US" altLang="zh-CN" sz="5400" dirty="0"/>
          </a:p>
        </p:txBody>
      </p:sp>
      <p:pic>
        <p:nvPicPr>
          <p:cNvPr id="5" name="C_3#ab119beb3.fixed?vcp=1&amp;pid=2181e44d9&amp;color=36,64,97&amp;tib=255,255,255&amp;vtp=1" descr="preencoded.png"/>
          <p:cNvPicPr>
            <a:picLocks noChangeAspect="1"/>
          </p:cNvPicPr>
          <p:nvPr/>
        </p:nvPicPr>
        <p:blipFill>
          <a:blip r:embed="rId3"/>
          <a:stretch>
            <a:fillRect/>
          </a:stretch>
        </p:blipFill>
        <p:spPr>
          <a:xfrm>
            <a:off x="640080" y="3767328"/>
            <a:ext cx="3090672" cy="1188720"/>
          </a:xfrm>
          <a:prstGeom prst="rect">
            <a:avLst/>
          </a:prstGeom>
        </p:spPr>
      </p:pic>
      <p:sp>
        <p:nvSpPr>
          <p:cNvPr id="6" name="C_3#ab119beb3.fixed?vcp=1&amp;pid=2181e44d9&amp;color=61,88,159&amp;vtp=1&amp;bbb=1"/>
          <p:cNvSpPr/>
          <p:nvPr/>
        </p:nvSpPr>
        <p:spPr>
          <a:xfrm>
            <a:off x="694944" y="3803904"/>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7.4.2</a:t>
            </a:r>
            <a:endParaRPr lang="en-US" altLang="zh-CN" sz="5400" dirty="0"/>
          </a:p>
        </p:txBody>
      </p:sp>
      <p:sp>
        <p:nvSpPr>
          <p:cNvPr id="7" name="C_3#ab119beb3.fixed?vcp=1&amp;pid=2181e44d9&amp;color=61,88,159&amp;vtp=1&amp;bbb=1"/>
          <p:cNvSpPr/>
          <p:nvPr/>
        </p:nvSpPr>
        <p:spPr>
          <a:xfrm>
            <a:off x="4315968" y="3803904"/>
            <a:ext cx="7870825" cy="1115568"/>
          </a:xfrm>
          <a:prstGeom prst="rect">
            <a:avLst/>
          </a:prstGeom>
          <a:noFill/>
          <a:ln/>
        </p:spPr>
        <p:txBody>
          <a:bodyPr wrap="none" lIns="0" tIns="0" rIns="0" bIns="0" rtlCol="0" anchor="ctr"/>
          <a:lstStyle/>
          <a:p>
            <a:pPr algn="l" latinLnBrk="1">
              <a:lnSpc>
                <a:spcPts val="6600"/>
              </a:lnSpc>
            </a:pPr>
            <a:r>
              <a:rPr lang="en-US" altLang="zh-CN" sz="5400" b="0" i="0" dirty="0">
                <a:solidFill>
                  <a:srgbClr val="3D589F"/>
                </a:solidFill>
                <a:latin typeface="微软雅黑" pitchFamily="34" charset="0"/>
                <a:ea typeface="微软雅黑" pitchFamily="34" charset="-122"/>
                <a:cs typeface="微软雅黑" pitchFamily="34" charset="-120"/>
              </a:rPr>
              <a:t>二项式系数的性质及应用</a:t>
            </a:r>
            <a:endParaRPr lang="en-US" altLang="zh-CN" sz="54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1#目录1:8e7876759?lid=92109d8c4&amp;cid=92109d8c4&amp;vtp=1&amp;bt=1&amp;bbb=1">
            <a:hlinkClick r:id="rId3" action="ppaction://hlinksldjump"/>
          </p:cNvPr>
          <p:cNvSpPr/>
          <p:nvPr/>
        </p:nvSpPr>
        <p:spPr>
          <a:xfrm>
            <a:off x="5148072" y="1397787"/>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完全平方公式与完全立方公式</a:t>
            </a:r>
            <a:endParaRPr lang="en-US" altLang="zh-CN" sz="1800" dirty="0"/>
          </a:p>
        </p:txBody>
      </p:sp>
      <p:sp>
        <p:nvSpPr>
          <p:cNvPr id="3" name="C_1#目录1:8e7876759?lid=2a15e3d92&amp;cid=2a15e3d92&amp;vtp=1&amp;bbb=1">
            <a:hlinkClick r:id="rId3" action="ppaction://hlinksldjump"/>
          </p:cNvPr>
          <p:cNvSpPr/>
          <p:nvPr/>
        </p:nvSpPr>
        <p:spPr>
          <a:xfrm>
            <a:off x="5148072" y="1774353"/>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二项式定理及相关概念</a:t>
            </a:r>
            <a:endParaRPr lang="en-US" altLang="zh-CN" sz="1800" dirty="0"/>
          </a:p>
        </p:txBody>
      </p:sp>
      <p:sp>
        <p:nvSpPr>
          <p:cNvPr id="4" name="C_1#目录1:8e7876759?lid=79321fa9d&amp;cid=79321fa9d&amp;vtp=1&amp;bbb=1">
            <a:hlinkClick r:id="rId3" action="ppaction://hlinksldjump"/>
          </p:cNvPr>
          <p:cNvSpPr/>
          <p:nvPr/>
        </p:nvSpPr>
        <p:spPr>
          <a:xfrm>
            <a:off x="5148072" y="2167545"/>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二项式系数的性质</a:t>
            </a:r>
            <a:endParaRPr lang="en-US" altLang="zh-CN" sz="1800" dirty="0"/>
          </a:p>
        </p:txBody>
      </p:sp>
      <p:sp>
        <p:nvSpPr>
          <p:cNvPr id="5" name="C_1#目录1:8e7876759?lid=098e88f8a&amp;cid=098e88f8a&amp;vtp=1&amp;bbb=1">
            <a:hlinkClick r:id="rId3" action="ppaction://hlinksldjump"/>
          </p:cNvPr>
          <p:cNvSpPr/>
          <p:nvPr/>
        </p:nvSpPr>
        <p:spPr>
          <a:xfrm>
            <a:off x="5148072" y="2553255"/>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知识点4</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杨辉三角</a:t>
            </a:r>
            <a:endParaRPr lang="en-US" altLang="zh-CN" sz="1800" dirty="0"/>
          </a:p>
        </p:txBody>
      </p:sp>
      <p:sp>
        <p:nvSpPr>
          <p:cNvPr id="6" name="C_1#目录1:8e7876759?lid=5532def56&amp;cid=5532def56&amp;vtp=1&amp;bbb=1">
            <a:hlinkClick r:id="rId4" action="ppaction://hlinksldjump"/>
          </p:cNvPr>
          <p:cNvSpPr/>
          <p:nvPr/>
        </p:nvSpPr>
        <p:spPr>
          <a:xfrm>
            <a:off x="5148072" y="3467244"/>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易错点1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二项展开式中的二项式系数与该项的系数混淆致错</a:t>
            </a:r>
            <a:endParaRPr lang="en-US" altLang="zh-CN" sz="1800" dirty="0"/>
          </a:p>
        </p:txBody>
      </p:sp>
      <mc:AlternateContent xmlns:mc="http://schemas.openxmlformats.org/markup-compatibility/2006">
        <mc:Choice xmlns:a14="http://schemas.microsoft.com/office/drawing/2010/main" Requires="a14">
          <p:sp>
            <p:nvSpPr>
              <p:cNvPr id="7" name="C_1#目录1:8e7876759?lid=7f0ee7b30&amp;cid=7f0ee7b30&amp;vtp=1&amp;bbb=1">
                <a:hlinkClick r:id="rId5" action="ppaction://hlinksldjump"/>
              </p:cNvPr>
              <p:cNvSpPr/>
              <p:nvPr/>
            </p:nvSpPr>
            <p:spPr>
              <a:xfrm>
                <a:off x="5148072" y="3868747"/>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易错点2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将</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sSup>
                      <m:sSupPr>
                        <m:ctrlPr>
                          <a:rPr lang="en-US" altLang="zh-CN" sz="1800" b="0" i="1" dirty="0">
                            <a:solidFill>
                              <a:srgbClr val="6565FF"/>
                            </a:solidFill>
                            <a:latin typeface="Cambria Math" panose="02040503050406030204" pitchFamily="18" charset="0"/>
                            <a:ea typeface="微软雅黑" pitchFamily="34" charset="-122"/>
                            <a:cs typeface="微软雅黑"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800" b="0" i="0" dirty="0">
                    <a:solidFill>
                      <a:srgbClr val="6565FF"/>
                    </a:solidFill>
                    <a:latin typeface="微软雅黑" pitchFamily="34" charset="0"/>
                    <a:ea typeface="微软雅黑" pitchFamily="34" charset="-122"/>
                    <a:cs typeface="微软雅黑" pitchFamily="34" charset="-120"/>
                  </a:rPr>
                  <a:t>的展开式的通项</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微软雅黑"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𝐶</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𝑟</m:t>
                        </m:r>
                      </m:sup>
                    </m:sSubSup>
                    <m:sSup>
                      <m:sSupPr>
                        <m:ctrlPr>
                          <a:rPr lang="en-US" altLang="zh-CN" sz="1800" b="0" i="1" dirty="0">
                            <a:solidFill>
                              <a:srgbClr val="6565FF"/>
                            </a:solidFill>
                            <a:latin typeface="Cambria Math" panose="02040503050406030204" pitchFamily="18" charset="0"/>
                            <a:ea typeface="微软雅黑" pitchFamily="34" charset="-122"/>
                            <a:cs typeface="微软雅黑"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𝑎</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𝑟</m:t>
                        </m:r>
                      </m:sup>
                    </m:sSup>
                    <m:sSup>
                      <m:sSupPr>
                        <m:ctrlPr>
                          <a:rPr lang="en-US" altLang="zh-CN" sz="1800" b="0" i="1" dirty="0">
                            <a:solidFill>
                              <a:srgbClr val="6565FF"/>
                            </a:solidFill>
                            <a:latin typeface="Cambria Math" panose="02040503050406030204" pitchFamily="18" charset="0"/>
                            <a:ea typeface="微软雅黑" pitchFamily="34" charset="-122"/>
                            <a:cs typeface="微软雅黑"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𝑏</m:t>
                        </m:r>
                      </m:e>
                      <m:sup>
                        <m:r>
                          <a:rPr lang="en-US" altLang="zh-CN" sz="1800" b="0" i="0">
                            <a:solidFill>
                              <a:srgbClr val="6565FF"/>
                            </a:solidFill>
                            <a:latin typeface="Cambria Math" pitchFamily="34" charset="0"/>
                            <a:ea typeface="Cambria Math" pitchFamily="34" charset="-122"/>
                            <a:cs typeface="Cambria Math" pitchFamily="34" charset="-120"/>
                          </a:rPr>
                          <m:t>𝑟</m:t>
                        </m:r>
                      </m:sup>
                    </m:sSup>
                  </m:oMath>
                </a14:m>
                <a:r>
                  <a:rPr lang="en-US" altLang="zh-CN" sz="1800" b="0" i="0" dirty="0">
                    <a:solidFill>
                      <a:srgbClr val="6565FF"/>
                    </a:solidFill>
                    <a:latin typeface="微软雅黑" pitchFamily="34" charset="0"/>
                    <a:ea typeface="微软雅黑" pitchFamily="34" charset="-122"/>
                    <a:cs typeface="微软雅黑" pitchFamily="34" charset="-120"/>
                  </a:rPr>
                  <a:t>看成第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oMath>
                </a14:m>
                <a:r>
                  <a:rPr lang="en-US" altLang="zh-CN" sz="1800" b="0" i="0" dirty="0">
                    <a:solidFill>
                      <a:srgbClr val="6565FF"/>
                    </a:solidFill>
                    <a:latin typeface="微软雅黑" pitchFamily="34" charset="0"/>
                    <a:ea typeface="微软雅黑" pitchFamily="34" charset="-122"/>
                    <a:cs typeface="微软雅黑" pitchFamily="34" charset="-120"/>
                  </a:rPr>
                  <a:t>项致错</a:t>
                </a:r>
                <a:endParaRPr lang="en-US" altLang="zh-CN" sz="1800" dirty="0"/>
              </a:p>
            </p:txBody>
          </p:sp>
        </mc:Choice>
        <mc:Fallback>
          <p:sp>
            <p:nvSpPr>
              <p:cNvPr id="7" name="C_1#目录1:8e7876759?lid=7f0ee7b30&amp;cid=7f0ee7b30&amp;vtp=1&amp;bbb=1">
                <a:hlinkClick r:id="rId5" action="ppaction://hlinksldjump"/>
              </p:cNvPr>
              <p:cNvSpPr>
                <a:spLocks noRot="1" noChangeAspect="1" noMove="1" noResize="1" noEditPoints="1" noAdjustHandles="1" noChangeArrowheads="1" noChangeShapeType="1" noTextEdit="1"/>
              </p:cNvSpPr>
              <p:nvPr/>
            </p:nvSpPr>
            <p:spPr>
              <a:xfrm>
                <a:off x="5148072" y="3868747"/>
                <a:ext cx="6839712" cy="356616"/>
              </a:xfrm>
              <a:prstGeom prst="rect">
                <a:avLst/>
              </a:prstGeom>
              <a:blipFill>
                <a:blip r:embed="rId6"/>
                <a:stretch>
                  <a:fillRect l="-2139" t="-15517" r="-1515" b="-2413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C_1#目录1:8e7876759?lid=fc73f9f99&amp;cid=fc73f9f99&amp;vtp=1&amp;bbb=1">
                <a:hlinkClick r:id="rId7" action="ppaction://hlinksldjump"/>
              </p:cNvPr>
              <p:cNvSpPr/>
              <p:nvPr/>
            </p:nvSpPr>
            <p:spPr>
              <a:xfrm>
                <a:off x="5148072" y="4276071"/>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易错点3</a:t>
                </a:r>
                <a:r>
                  <a:rPr lang="en-US" altLang="zh-CN" sz="1800" b="0" i="0" dirty="0">
                    <a:solidFill>
                      <a:srgbClr val="6565FF"/>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sSup>
                      <m:sSupPr>
                        <m:ctrlPr>
                          <a:rPr lang="en-US" altLang="zh-CN" sz="1800" b="0" i="1" dirty="0">
                            <a:solidFill>
                              <a:srgbClr val="6565FF"/>
                            </a:solidFill>
                            <a:latin typeface="Cambria Math" panose="02040503050406030204" pitchFamily="18" charset="0"/>
                            <a:ea typeface="微软雅黑" pitchFamily="34" charset="-122"/>
                            <a:cs typeface="微软雅黑"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800" b="0" i="0" dirty="0">
                    <a:solidFill>
                      <a:srgbClr val="6565FF"/>
                    </a:solidFill>
                    <a:latin typeface="微软雅黑" pitchFamily="34" charset="0"/>
                    <a:ea typeface="微软雅黑" pitchFamily="34" charset="-122"/>
                    <a:cs typeface="微软雅黑" pitchFamily="34" charset="-120"/>
                  </a:rPr>
                  <a:t>的展开式中遗漏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𝑏</m:t>
                    </m:r>
                  </m:oMath>
                </a14:m>
                <a:r>
                  <a:rPr lang="en-US" altLang="zh-CN" sz="1800" b="0" i="0" dirty="0">
                    <a:solidFill>
                      <a:srgbClr val="6565FF"/>
                    </a:solidFill>
                    <a:latin typeface="微软雅黑" pitchFamily="34" charset="0"/>
                    <a:ea typeface="微软雅黑" pitchFamily="34" charset="-122"/>
                    <a:cs typeface="微软雅黑" pitchFamily="34" charset="-120"/>
                  </a:rPr>
                  <a:t>的负号致错</a:t>
                </a:r>
                <a:endParaRPr lang="en-US" altLang="zh-CN" sz="1800" dirty="0"/>
              </a:p>
            </p:txBody>
          </p:sp>
        </mc:Choice>
        <mc:Fallback>
          <p:sp>
            <p:nvSpPr>
              <p:cNvPr id="8" name="C_1#目录1:8e7876759?lid=fc73f9f99&amp;cid=fc73f9f99&amp;vtp=1&amp;bbb=1">
                <a:hlinkClick r:id="rId7" action="ppaction://hlinksldjump"/>
              </p:cNvPr>
              <p:cNvSpPr>
                <a:spLocks noRot="1" noChangeAspect="1" noMove="1" noResize="1" noEditPoints="1" noAdjustHandles="1" noChangeArrowheads="1" noChangeShapeType="1" noTextEdit="1"/>
              </p:cNvSpPr>
              <p:nvPr/>
            </p:nvSpPr>
            <p:spPr>
              <a:xfrm>
                <a:off x="5148072" y="4276071"/>
                <a:ext cx="6839712" cy="356616"/>
              </a:xfrm>
              <a:prstGeom prst="rect">
                <a:avLst/>
              </a:prstGeom>
              <a:blipFill>
                <a:blip r:embed="rId8"/>
                <a:stretch>
                  <a:fillRect l="-2139" t="-13559" b="-23729"/>
                </a:stretch>
              </a:blipFill>
              <a:ln/>
            </p:spPr>
            <p:txBody>
              <a:bodyPr/>
              <a:lstStyle/>
              <a:p>
                <a:r>
                  <a:rPr lang="zh-CN" altLang="en-US">
                    <a:noFill/>
                  </a:rPr>
                  <a:t> </a:t>
                </a:r>
              </a:p>
            </p:txBody>
          </p:sp>
        </mc:Fallback>
      </mc:AlternateContent>
      <p:pic>
        <p:nvPicPr>
          <p:cNvPr id="19" name="O_0#目录1:8e7876759.fixed?vcp=1&amp;color=36,64,97&amp;tib=255,255,255&amp;vtp=1" descr="preencoded.png"/>
          <p:cNvPicPr>
            <a:picLocks noChangeAspect="1"/>
          </p:cNvPicPr>
          <p:nvPr/>
        </p:nvPicPr>
        <p:blipFill>
          <a:blip r:embed="rId9"/>
          <a:stretch>
            <a:fillRect/>
          </a:stretch>
        </p:blipFill>
        <p:spPr>
          <a:xfrm>
            <a:off x="4032504" y="795528"/>
            <a:ext cx="731520" cy="768096"/>
          </a:xfrm>
          <a:prstGeom prst="rect">
            <a:avLst/>
          </a:prstGeom>
        </p:spPr>
      </p:pic>
      <p:pic>
        <p:nvPicPr>
          <p:cNvPr id="20" name="O_0#目录1:8e7876759.fixed?vcp=1&amp;color=36,64,97&amp;tib=255,255,255&amp;vtp=1" descr="preencoded.png"/>
          <p:cNvPicPr>
            <a:picLocks noChangeAspect="1"/>
          </p:cNvPicPr>
          <p:nvPr/>
        </p:nvPicPr>
        <p:blipFill>
          <a:blip r:embed="rId10"/>
          <a:stretch>
            <a:fillRect/>
          </a:stretch>
        </p:blipFill>
        <p:spPr>
          <a:xfrm>
            <a:off x="4032504" y="2773959"/>
            <a:ext cx="731520" cy="768096"/>
          </a:xfrm>
          <a:prstGeom prst="rect">
            <a:avLst/>
          </a:prstGeom>
        </p:spPr>
      </p:pic>
      <p:sp>
        <p:nvSpPr>
          <p:cNvPr id="22" name="O_0#目录1:8e7876759.fixed?vcp=1&amp;color=255,255,255&amp;vtp=1&amp;bbb=1"/>
          <p:cNvSpPr/>
          <p:nvPr/>
        </p:nvSpPr>
        <p:spPr>
          <a:xfrm>
            <a:off x="4032504" y="795528"/>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01</a:t>
            </a:r>
            <a:endParaRPr lang="en-US" altLang="zh-CN" sz="2400" dirty="0"/>
          </a:p>
        </p:txBody>
      </p:sp>
      <p:sp>
        <p:nvSpPr>
          <p:cNvPr id="23" name="O_0#目录1:8e7876759.fixed?vcp=1&amp;color=255,255,255&amp;vtp=1&amp;bbb=1"/>
          <p:cNvSpPr/>
          <p:nvPr/>
        </p:nvSpPr>
        <p:spPr>
          <a:xfrm>
            <a:off x="4032504" y="2830899"/>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02</a:t>
            </a:r>
            <a:endParaRPr lang="en-US" altLang="zh-CN" sz="2400" dirty="0"/>
          </a:p>
        </p:txBody>
      </p:sp>
      <p:sp>
        <p:nvSpPr>
          <p:cNvPr id="25" name="O_0#目录1:8e7876759.fixed?lid=8e7876759&amp;vcp=1&amp;color=0,55,96&amp;vtp=1&amp;bbb=1">
            <a:hlinkClick r:id="rId3" action="ppaction://hlinksldjump"/>
          </p:cNvPr>
          <p:cNvSpPr/>
          <p:nvPr/>
        </p:nvSpPr>
        <p:spPr>
          <a:xfrm>
            <a:off x="4965192" y="95097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知识绘</a:t>
            </a:r>
            <a:endParaRPr lang="en-US" altLang="zh-CN" sz="2400" dirty="0"/>
          </a:p>
        </p:txBody>
      </p:sp>
      <p:sp>
        <p:nvSpPr>
          <p:cNvPr id="26" name="O_0#目录1:8e7876759.fixed?lid=ea13e3f69&amp;vcp=1&amp;color=0,55,96&amp;vtp=1&amp;bbb=1">
            <a:hlinkClick r:id="rId4" action="ppaction://hlinksldjump"/>
          </p:cNvPr>
          <p:cNvSpPr/>
          <p:nvPr/>
        </p:nvSpPr>
        <p:spPr>
          <a:xfrm>
            <a:off x="4965192" y="2993829"/>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易错记</a:t>
            </a:r>
            <a:endParaRPr lang="en-US" altLang="zh-CN" sz="24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_0#目录1:8e7876759.fixed?vcp=1&amp;color=36,64,97&amp;tib=255,255,255&amp;vtp=1" descr="preencoded.png"/>
          <p:cNvPicPr>
            <a:picLocks noChangeAspect="1"/>
          </p:cNvPicPr>
          <p:nvPr/>
        </p:nvPicPr>
        <p:blipFill>
          <a:blip r:embed="rId2"/>
          <a:stretch>
            <a:fillRect/>
          </a:stretch>
        </p:blipFill>
        <p:spPr>
          <a:xfrm>
            <a:off x="3926101" y="1009995"/>
            <a:ext cx="731520" cy="768096"/>
          </a:xfrm>
          <a:prstGeom prst="rect">
            <a:avLst/>
          </a:prstGeom>
        </p:spPr>
      </p:pic>
      <p:sp>
        <p:nvSpPr>
          <p:cNvPr id="2" name="O_0#目录1:8e7876759.fixed?vcp=1&amp;color=255,255,255&amp;vtp=1&amp;bbb=1"/>
          <p:cNvSpPr/>
          <p:nvPr/>
        </p:nvSpPr>
        <p:spPr>
          <a:xfrm>
            <a:off x="3907809" y="1018308"/>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03</a:t>
            </a:r>
            <a:endParaRPr lang="en-US" altLang="zh-CN" sz="2400" dirty="0"/>
          </a:p>
        </p:txBody>
      </p:sp>
      <p:sp>
        <p:nvSpPr>
          <p:cNvPr id="4" name="O_0#目录1:8e7876759.fixed?lid=36929fb02&amp;vcp=1&amp;color=0,55,96&amp;vtp=1&amp;bbb=1">
            <a:hlinkClick r:id="rId3" action="ppaction://hlinksldjump"/>
          </p:cNvPr>
          <p:cNvSpPr/>
          <p:nvPr/>
        </p:nvSpPr>
        <p:spPr>
          <a:xfrm>
            <a:off x="5084895" y="1165443"/>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重难斩</a:t>
            </a:r>
            <a:endParaRPr lang="en-US" altLang="zh-CN" sz="2400" dirty="0"/>
          </a:p>
        </p:txBody>
      </p:sp>
      <p:sp>
        <p:nvSpPr>
          <p:cNvPr id="5" name="C_1#目录1:8e7876759?lid=9ff728096&amp;cid=9ff728096&amp;vtp=1&amp;bbb=1">
            <a:hlinkClick r:id="rId3" action="ppaction://hlinksldjump"/>
          </p:cNvPr>
          <p:cNvSpPr/>
          <p:nvPr/>
        </p:nvSpPr>
        <p:spPr>
          <a:xfrm>
            <a:off x="5247824" y="1622643"/>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二项展开式的正用</a:t>
            </a:r>
            <a:endParaRPr lang="en-US" altLang="zh-CN" sz="1800" dirty="0"/>
          </a:p>
        </p:txBody>
      </p:sp>
      <p:sp>
        <p:nvSpPr>
          <p:cNvPr id="6" name="C_1#目录1:8e7876759?lid=3e69a6631&amp;cid=3e69a6631&amp;vtp=1&amp;bbb=1">
            <a:hlinkClick r:id="rId4" action="ppaction://hlinksldjump"/>
          </p:cNvPr>
          <p:cNvSpPr/>
          <p:nvPr/>
        </p:nvSpPr>
        <p:spPr>
          <a:xfrm>
            <a:off x="5247824" y="2134707"/>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二项展开式的逆用</a:t>
            </a:r>
            <a:endParaRPr lang="en-US" altLang="zh-CN" sz="1800" dirty="0"/>
          </a:p>
        </p:txBody>
      </p:sp>
      <p:sp>
        <p:nvSpPr>
          <p:cNvPr id="7" name="C_1#目录1:8e7876759?lid=c694ae2d1&amp;cid=c694ae2d1&amp;vtp=1&amp;bbb=1">
            <a:hlinkClick r:id="rId5" action="ppaction://hlinksldjump"/>
          </p:cNvPr>
          <p:cNvSpPr/>
          <p:nvPr/>
        </p:nvSpPr>
        <p:spPr>
          <a:xfrm>
            <a:off x="5247824" y="2646771"/>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二项展开式中的特定项或特定系数问题</a:t>
            </a:r>
            <a:endParaRPr lang="en-US" altLang="zh-CN" sz="1800" dirty="0"/>
          </a:p>
        </p:txBody>
      </p:sp>
      <p:sp>
        <p:nvSpPr>
          <p:cNvPr id="8" name="C_1#目录1:8e7876759?lid=9d3b7e2e0&amp;cid=9d3b7e2e0&amp;vtp=1&amp;bbb=1">
            <a:hlinkClick r:id="rId6" action="ppaction://hlinksldjump"/>
          </p:cNvPr>
          <p:cNvSpPr/>
          <p:nvPr/>
        </p:nvSpPr>
        <p:spPr>
          <a:xfrm>
            <a:off x="5247824" y="3158835"/>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要点4</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多项展开式中的特定项或特定系数问题</a:t>
            </a:r>
            <a:endParaRPr lang="en-US" altLang="zh-CN" sz="1800" dirty="0"/>
          </a:p>
        </p:txBody>
      </p:sp>
      <p:sp>
        <p:nvSpPr>
          <p:cNvPr id="9" name="C_1#目录1:8e7876759?lid=8b4cd738c&amp;cid=8b4cd738c&amp;vtp=1&amp;bbb=1">
            <a:hlinkClick r:id="rId7" action="ppaction://hlinksldjump"/>
          </p:cNvPr>
          <p:cNvSpPr/>
          <p:nvPr/>
        </p:nvSpPr>
        <p:spPr>
          <a:xfrm>
            <a:off x="5247824" y="3670899"/>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要点5</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几个二项式的和或积的展开式中的特定项或特定系数问题</a:t>
            </a:r>
            <a:endParaRPr lang="en-US" altLang="zh-CN" sz="1800" dirty="0"/>
          </a:p>
        </p:txBody>
      </p:sp>
      <p:sp>
        <p:nvSpPr>
          <p:cNvPr id="10" name="C_1#目录1:8e7876759?lid=204b23ee2&amp;cid=204b23ee2&amp;vtp=1&amp;bbb=1">
            <a:hlinkClick r:id="rId8" action="ppaction://hlinksldjump"/>
          </p:cNvPr>
          <p:cNvSpPr/>
          <p:nvPr/>
        </p:nvSpPr>
        <p:spPr>
          <a:xfrm>
            <a:off x="5247824" y="4166337"/>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要点6</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利用二项式定理求近似值</a:t>
            </a:r>
            <a:endParaRPr lang="en-US" altLang="zh-CN" sz="1800" dirty="0"/>
          </a:p>
        </p:txBody>
      </p:sp>
      <p:sp>
        <p:nvSpPr>
          <p:cNvPr id="11" name="C_1#目录1:8e7876759?lid=505370e06&amp;cid=505370e06&amp;vtp=1&amp;bbb=1">
            <a:hlinkClick r:id="rId9" action="ppaction://hlinksldjump"/>
          </p:cNvPr>
          <p:cNvSpPr/>
          <p:nvPr/>
        </p:nvSpPr>
        <p:spPr>
          <a:xfrm>
            <a:off x="5247824" y="4622707"/>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要点7</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有关整除或求余问题</a:t>
            </a:r>
            <a:endParaRPr lang="en-US" altLang="zh-CN" sz="1800" dirty="0"/>
          </a:p>
        </p:txBody>
      </p:sp>
      <p:sp>
        <p:nvSpPr>
          <p:cNvPr id="12" name="C_1#目录1:8e7876759?lid=5ee0e2461&amp;cid=5ee0e2461&amp;vtp=1&amp;bbb=1">
            <a:hlinkClick r:id="rId10" action="ppaction://hlinksldjump"/>
          </p:cNvPr>
          <p:cNvSpPr/>
          <p:nvPr/>
        </p:nvSpPr>
        <p:spPr>
          <a:xfrm>
            <a:off x="5247824" y="5083234"/>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要点8</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利用二项式定理证明等式或不等式</a:t>
            </a:r>
            <a:endParaRPr lang="en-US" altLang="zh-CN" sz="1800" dirty="0"/>
          </a:p>
        </p:txBody>
      </p:sp>
      <p:sp>
        <p:nvSpPr>
          <p:cNvPr id="13" name="C_1#目录1:8e7876759?lid=d062d2507&amp;cid=d062d2507&amp;vtp=1&amp;bbb=1">
            <a:hlinkClick r:id="rId11" action="ppaction://hlinksldjump"/>
          </p:cNvPr>
          <p:cNvSpPr/>
          <p:nvPr/>
        </p:nvSpPr>
        <p:spPr>
          <a:xfrm>
            <a:off x="5247824" y="5526301"/>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要点9</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系数最大项问题</a:t>
            </a:r>
            <a:endParaRPr lang="en-US" altLang="zh-CN" sz="1800" dirty="0"/>
          </a:p>
        </p:txBody>
      </p:sp>
      <p:sp>
        <p:nvSpPr>
          <p:cNvPr id="14" name="C_1#目录1:8e7876759?lid=9fe8ebb02&amp;cid=9fe8ebb02&amp;vtp=1&amp;bbb=1">
            <a:hlinkClick r:id="rId12" action="ppaction://hlinksldjump"/>
          </p:cNvPr>
          <p:cNvSpPr/>
          <p:nvPr/>
        </p:nvSpPr>
        <p:spPr>
          <a:xfrm>
            <a:off x="5247824" y="5952748"/>
            <a:ext cx="683971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要点10</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赋值法解决系数和问题</a:t>
            </a:r>
            <a:endParaRPr lang="en-US" altLang="zh-CN" sz="1800" dirty="0"/>
          </a:p>
        </p:txBody>
      </p:sp>
    </p:spTree>
    <p:extLst>
      <p:ext uri="{BB962C8B-B14F-4D97-AF65-F5344CB8AC3E}">
        <p14:creationId xmlns:p14="http://schemas.microsoft.com/office/powerpoint/2010/main" val="2184224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4#8e7876759?vcp=1&amp;pid=ab119beb3&amp;color=36,64,97&amp;tib=255,255,255&amp;vtp=1&amp;bt=1" descr="preencoded.png"/>
          <p:cNvPicPr>
            <a:picLocks noChangeAspect="1"/>
          </p:cNvPicPr>
          <p:nvPr/>
        </p:nvPicPr>
        <p:blipFill>
          <a:blip r:embed="rId3"/>
          <a:stretch>
            <a:fillRect/>
          </a:stretch>
        </p:blipFill>
        <p:spPr>
          <a:xfrm>
            <a:off x="557784" y="832104"/>
            <a:ext cx="566928" cy="694944"/>
          </a:xfrm>
          <a:prstGeom prst="rect">
            <a:avLst/>
          </a:prstGeom>
        </p:spPr>
      </p:pic>
      <p:sp>
        <p:nvSpPr>
          <p:cNvPr id="3" name="C_4_BD#8e7876759?vcp=1&amp;pid=ab119beb3&amp;color=61,88,159&amp;vtp=1&amp;bbb=1"/>
          <p:cNvSpPr/>
          <p:nvPr/>
        </p:nvSpPr>
        <p:spPr>
          <a:xfrm>
            <a:off x="1252728" y="950976"/>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5_BD#92109d8c4?vcp=1&amp;pid=8e7876759&amp;color=101,101,255&amp;vtp=1&amp;bbb=1"/>
          <p:cNvSpPr/>
          <p:nvPr/>
        </p:nvSpPr>
        <p:spPr>
          <a:xfrm>
            <a:off x="539496" y="1527048"/>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完全平方公式与完全立方公式</a:t>
            </a:r>
            <a:endParaRPr lang="en-US" altLang="zh-CN" sz="2200" dirty="0"/>
          </a:p>
        </p:txBody>
      </p:sp>
      <p:sp>
        <p:nvSpPr>
          <p:cNvPr id="5" name="C_5_BD#2a15e3d92?vcp=1&amp;pid=8e7876759&amp;color=101,101,255&amp;vtp=1&amp;bbb=1"/>
          <p:cNvSpPr/>
          <p:nvPr/>
        </p:nvSpPr>
        <p:spPr>
          <a:xfrm>
            <a:off x="539496" y="202082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二项式定理及相关概念</a:t>
            </a:r>
            <a:endParaRPr lang="en-US" altLang="zh-CN" sz="2200" dirty="0"/>
          </a:p>
        </p:txBody>
      </p:sp>
      <p:sp>
        <p:nvSpPr>
          <p:cNvPr id="6" name="C_5_BD#79321fa9d?vcp=1&amp;pid=8e7876759&amp;color=101,101,255&amp;vtp=1&amp;bbb=1"/>
          <p:cNvSpPr/>
          <p:nvPr/>
        </p:nvSpPr>
        <p:spPr>
          <a:xfrm>
            <a:off x="539496" y="25146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二项式系数的性质</a:t>
            </a:r>
            <a:endParaRPr lang="en-US" altLang="zh-CN" sz="2200" dirty="0"/>
          </a:p>
        </p:txBody>
      </p:sp>
      <p:sp>
        <p:nvSpPr>
          <p:cNvPr id="7" name="C_5_BD#098e88f8a?vcp=1&amp;pid=8e7876759&amp;color=101,101,255&amp;vtp=1&amp;bbb=1"/>
          <p:cNvSpPr/>
          <p:nvPr/>
        </p:nvSpPr>
        <p:spPr>
          <a:xfrm>
            <a:off x="539496" y="300837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杨辉三角</a:t>
            </a:r>
            <a:endParaRPr lang="en-US" altLang="zh-CN" sz="22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C_4#ea13e3f69?vcp=1&amp;pid=ab119beb3&amp;color=36,64,97&amp;mp=1&amp;tib=255,255,255&amp;vtp=1&amp;bt=1" descr="preencoded.png"/>
          <p:cNvPicPr>
            <a:picLocks noChangeAspect="1"/>
          </p:cNvPicPr>
          <p:nvPr/>
        </p:nvPicPr>
        <p:blipFill>
          <a:blip r:embed="rId3"/>
          <a:stretch>
            <a:fillRect/>
          </a:stretch>
        </p:blipFill>
        <p:spPr>
          <a:xfrm>
            <a:off x="557784" y="828000"/>
            <a:ext cx="621792" cy="658368"/>
          </a:xfrm>
          <a:prstGeom prst="rect">
            <a:avLst/>
          </a:prstGeom>
        </p:spPr>
      </p:pic>
      <p:sp>
        <p:nvSpPr>
          <p:cNvPr id="3" name="C_4_BD#ea13e3f69?vcp=1&amp;pid=ab119beb3&amp;color=61,88,159&amp;mp=1&amp;vtp=1&amp;bbb=1"/>
          <p:cNvSpPr/>
          <p:nvPr/>
        </p:nvSpPr>
        <p:spPr>
          <a:xfrm>
            <a:off x="1289304" y="946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p>
        </p:txBody>
      </p:sp>
      <p:sp>
        <p:nvSpPr>
          <p:cNvPr id="4" name="C_5_BD#5532def56?vcp=1&amp;pid=ea13e3f69&amp;color=101,101,255&amp;vtp=1&amp;bbb=1"/>
          <p:cNvSpPr/>
          <p:nvPr/>
        </p:nvSpPr>
        <p:spPr>
          <a:xfrm>
            <a:off x="539496" y="14690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二项展开式中的二项式系数与该项的系数混淆致错</a:t>
            </a:r>
            <a:endParaRPr lang="en-US" altLang="zh-CN" sz="2200" dirty="0"/>
          </a:p>
        </p:txBody>
      </p:sp>
      <mc:AlternateContent xmlns:mc="http://schemas.openxmlformats.org/markup-compatibility/2006" xmlns:a14="http://schemas.microsoft.com/office/drawing/2010/main">
        <mc:Choice Requires="a14">
          <p:sp>
            <p:nvSpPr>
              <p:cNvPr id="5" name="QB_6_BD.1_1#75770e08a?vaa=1&amp;vcp=1&amp;vop=1&amp;pid=5532def56&amp;color=36,64,97&amp;vtp=1&amp;bbb=1"/>
              <p:cNvSpPr/>
              <p:nvPr/>
            </p:nvSpPr>
            <p:spPr>
              <a:xfrm>
                <a:off x="539496" y="1971892"/>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+2</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8</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的展开式的第</a:t>
                </a:r>
                <a:r>
                  <a:rPr lang="en-US" altLang="zh-CN" sz="1800" b="0" i="0">
                    <a:solidFill>
                      <a:srgbClr val="244061"/>
                    </a:solidFill>
                    <a:latin typeface="Times New Roman" pitchFamily="34" charset="0"/>
                    <a:ea typeface="微软雅黑" pitchFamily="34" charset="-122"/>
                    <a:cs typeface="Times New Roman" pitchFamily="34" charset="-120"/>
                  </a:rPr>
                  <a:t>3项的二项式系数为</a:t>
                </a:r>
                <a:r>
                  <a:rPr lang="en-US" altLang="zh-CN" sz="1800" i="0">
                    <a:solidFill>
                      <a:srgbClr val="244061"/>
                    </a:solidFill>
                    <a:latin typeface="SimSun" pitchFamily="34" charset="0"/>
                    <a:ea typeface="SimSun" pitchFamily="34" charset="-122"/>
                    <a:cs typeface="SimSun" pitchFamily="34" charset="-120"/>
                  </a:rPr>
                  <a:t>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B_6_BD.1_1#75770e08a?vaa=1&amp;vcp=1&amp;vop=1&amp;pid=5532def56&amp;color=36,64,97&amp;vtp=1&amp;bbb=1"/>
              <p:cNvSpPr>
                <a:spLocks noRot="1" noChangeAspect="1" noMove="1" noResize="1" noEditPoints="1" noAdjustHandles="1" noChangeArrowheads="1" noChangeShapeType="1" noTextEdit="1"/>
              </p:cNvSpPr>
              <p:nvPr/>
            </p:nvSpPr>
            <p:spPr>
              <a:xfrm>
                <a:off x="539496" y="1971892"/>
                <a:ext cx="11109960" cy="360680"/>
              </a:xfrm>
              <a:prstGeom prst="rect">
                <a:avLst/>
              </a:prstGeom>
              <a:blipFill>
                <a:blip r:embed="rId4"/>
                <a:stretch>
                  <a:fillRect t="-3333" b="-38333"/>
                </a:stretch>
              </a:blipFill>
              <a:ln/>
            </p:spPr>
            <p:txBody>
              <a:bodyPr/>
              <a:lstStyle/>
              <a:p>
                <a:r>
                  <a:rPr lang="zh-CN" altLang="en-US">
                    <a:noFill/>
                  </a:rPr>
                  <a:t> </a:t>
                </a:r>
              </a:p>
            </p:txBody>
          </p:sp>
        </mc:Fallback>
      </mc:AlternateContent>
      <p:sp>
        <p:nvSpPr>
          <p:cNvPr id="6" name="QB_6_AN.3_1#75770e08a.blank?vaa=1&amp;vcp=1&amp;vop=1&amp;pid=5532def56&amp;color=36,64,97&amp;vpa=1&amp;vtp=1&amp;bbb=1"/>
          <p:cNvSpPr/>
          <p:nvPr/>
        </p:nvSpPr>
        <p:spPr>
          <a:xfrm>
            <a:off x="5601748" y="1929982"/>
            <a:ext cx="3952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28</a:t>
            </a:r>
            <a:endParaRPr lang="en-US" altLang="zh-CN" dirty="0"/>
          </a:p>
        </p:txBody>
      </p:sp>
      <mc:AlternateContent xmlns:mc="http://schemas.openxmlformats.org/markup-compatibility/2006" xmlns:a14="http://schemas.microsoft.com/office/drawing/2010/main">
        <mc:Choice Requires="a14">
          <p:sp>
            <p:nvSpPr>
              <p:cNvPr id="7" name="QB_6_EX.2_1#75770e08a?vaa=1&amp;vcp=1&amp;vop=1&amp;pid=5532def56&amp;color=36,64,97&amp;vtp=1&amp;bbb=1"/>
              <p:cNvSpPr/>
              <p:nvPr/>
            </p:nvSpPr>
            <p:spPr>
              <a:xfrm>
                <a:off x="539496" y="2335871"/>
                <a:ext cx="11109960" cy="1619123"/>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【错解】</a:t>
                </a:r>
                <a:r>
                  <a:rPr lang="en-US" altLang="zh-CN" sz="1800" b="0" i="0" dirty="0">
                    <a:solidFill>
                      <a:srgbClr val="244061"/>
                    </a:solidFill>
                    <a:latin typeface="Times New Roman" pitchFamily="34" charset="0"/>
                    <a:ea typeface="微软雅黑" pitchFamily="34" charset="-122"/>
                    <a:cs typeface="Times New Roman" pitchFamily="34" charset="-120"/>
                  </a:rPr>
                  <a:t>展开式的通项</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𝑇</m:t>
                        </m:r>
                      </m:e>
                      <m:sub>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8</m:t>
                        </m:r>
                      </m:sub>
                      <m:sup>
                        <m:r>
                          <a:rPr lang="en-US" altLang="zh-CN" sz="1800" b="0" i="0">
                            <a:solidFill>
                              <a:srgbClr val="244061"/>
                            </a:solidFill>
                            <a:latin typeface="Cambria Math" pitchFamily="34" charset="0"/>
                            <a:ea typeface="Cambria Math" pitchFamily="34" charset="-122"/>
                            <a:cs typeface="Cambria Math" pitchFamily="34" charset="-120"/>
                          </a:rPr>
                          <m:t>𝑟</m:t>
                        </m:r>
                      </m:sup>
                    </m:sSubSup>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8−</m:t>
                        </m:r>
                        <m:r>
                          <a:rPr lang="en-US" altLang="zh-CN" sz="1800" b="0" i="0">
                            <a:solidFill>
                              <a:srgbClr val="244061"/>
                            </a:solidFill>
                            <a:latin typeface="Cambria Math" pitchFamily="34" charset="0"/>
                            <a:ea typeface="Cambria Math" pitchFamily="34" charset="-122"/>
                            <a:cs typeface="Cambria Math" pitchFamily="34" charset="-120"/>
                          </a:rPr>
                          <m:t>𝑟</m:t>
                        </m:r>
                      </m:sup>
                    </m:sSup>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𝑟</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时，得第3项的二项式系数为</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8</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=112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正解】</a:t>
                </a:r>
                <a:r>
                  <a:rPr lang="en-US" altLang="zh-CN" sz="1800" b="0" i="0" dirty="0">
                    <a:solidFill>
                      <a:srgbClr val="244061"/>
                    </a:solidFill>
                    <a:latin typeface="Times New Roman" pitchFamily="34" charset="0"/>
                    <a:ea typeface="微软雅黑" pitchFamily="34" charset="-122"/>
                    <a:cs typeface="Times New Roman" pitchFamily="34" charset="-120"/>
                  </a:rPr>
                  <a:t>展开式的通项</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𝑇</m:t>
                        </m:r>
                      </m:e>
                      <m:sub>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8</m:t>
                        </m:r>
                      </m:sub>
                      <m:sup>
                        <m:r>
                          <a:rPr lang="en-US" altLang="zh-CN" sz="1800" b="0" i="0">
                            <a:solidFill>
                              <a:srgbClr val="244061"/>
                            </a:solidFill>
                            <a:latin typeface="Cambria Math" pitchFamily="34" charset="0"/>
                            <a:ea typeface="Cambria Math" pitchFamily="34" charset="-122"/>
                            <a:cs typeface="Cambria Math" pitchFamily="34" charset="-120"/>
                          </a:rPr>
                          <m:t>𝑟</m:t>
                        </m:r>
                      </m:sup>
                    </m:sSubSup>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8−</m:t>
                        </m:r>
                        <m:r>
                          <a:rPr lang="en-US" altLang="zh-CN" sz="1800" b="0" i="0">
                            <a:solidFill>
                              <a:srgbClr val="244061"/>
                            </a:solidFill>
                            <a:latin typeface="Cambria Math" pitchFamily="34" charset="0"/>
                            <a:ea typeface="Cambria Math" pitchFamily="34" charset="-122"/>
                            <a:cs typeface="Cambria Math" pitchFamily="34" charset="-120"/>
                          </a:rPr>
                          <m:t>𝑟</m:t>
                        </m:r>
                      </m:sup>
                    </m:sSup>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𝑟</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时，得第3项的二项式系数为</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8</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=28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B_6_EX.2_1#75770e08a?vaa=1&amp;vcp=1&amp;vop=1&amp;pid=5532def56&amp;color=36,64,97&amp;vtp=1&amp;bbb=1"/>
              <p:cNvSpPr>
                <a:spLocks noRot="1" noChangeAspect="1" noMove="1" noResize="1" noEditPoints="1" noAdjustHandles="1" noChangeArrowheads="1" noChangeShapeType="1" noTextEdit="1"/>
              </p:cNvSpPr>
              <p:nvPr/>
            </p:nvSpPr>
            <p:spPr>
              <a:xfrm>
                <a:off x="539496" y="2335871"/>
                <a:ext cx="11109960" cy="1619123"/>
              </a:xfrm>
              <a:prstGeom prst="rect">
                <a:avLst/>
              </a:prstGeom>
              <a:blipFill>
                <a:blip r:embed="rId5"/>
                <a:stretch>
                  <a:fillRect b="-864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anim calcmode="lin" valueType="num">
                                      <p:cBhvr>
                                        <p:cTn id="2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anim calcmode="lin" valueType="num">
                                      <p:cBhvr>
                                        <p:cTn id="35" dur="500" fill="hold"/>
                                        <p:tgtEl>
                                          <p:spTgt spid="6">
                                            <p:bg/>
                                          </p:spTgt>
                                        </p:tgtEl>
                                        <p:attrNameLst>
                                          <p:attrName>ppt_x</p:attrName>
                                        </p:attrNameLst>
                                      </p:cBhvr>
                                      <p:tavLst>
                                        <p:tav tm="0">
                                          <p:val>
                                            <p:strVal val="#ppt_x"/>
                                          </p:val>
                                        </p:tav>
                                        <p:tav tm="100000">
                                          <p:val>
                                            <p:strVal val="#ppt_x"/>
                                          </p:val>
                                        </p:tav>
                                      </p:tavLst>
                                    </p:anim>
                                    <p:anim calcmode="lin" valueType="num">
                                      <p:cBhvr>
                                        <p:cTn id="36" dur="500" fill="hold"/>
                                        <p:tgtEl>
                                          <p:spTgt spid="6">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500"/>
                                        <p:tgtEl>
                                          <p:spTgt spid="6">
                                            <p:txEl>
                                              <p:pRg st="0" end="0"/>
                                            </p:txEl>
                                          </p:spTgt>
                                        </p:tgtEl>
                                      </p:cBhvr>
                                    </p:animEffect>
                                    <p:anim calcmode="lin" valueType="num">
                                      <p:cBhvr>
                                        <p:cTn id="4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cda10782f?vcp=1&amp;pid=5532def56&amp;color=36,64,97&amp;vtp=1&amp;bt=1&amp;bbb=1&amp;hb=1"/>
              <p:cNvSpPr/>
              <p:nvPr/>
            </p:nvSpPr>
            <p:spPr>
              <a:xfrm>
                <a:off x="539496" y="3147522"/>
                <a:ext cx="11109960" cy="773240"/>
              </a:xfrm>
              <a:prstGeom prst="rect">
                <a:avLst/>
              </a:prstGeom>
              <a:noFill/>
              <a:ln/>
            </p:spPr>
            <p:txBody>
              <a:bodyPr wrap="none" lIns="0" tIns="0" rIns="0" bIns="0" rtlCol="0" anchor="t"/>
              <a:lstStyle/>
              <a:p>
                <a:pPr algn="l" latinLnBrk="1">
                  <a:lnSpc>
                    <a:spcPts val="3300"/>
                  </a:lnSpc>
                </a:pPr>
                <a:r>
                  <a:rPr lang="en-US" altLang="zh-CN" sz="1800" b="0" i="0">
                    <a:solidFill>
                      <a:srgbClr val="244061"/>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二项展开式中各项的二项式系数为</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244061"/>
                            </a:solidFill>
                            <a:latin typeface="Cambria Math" pitchFamily="34" charset="0"/>
                            <a:ea typeface="Cambria Math" pitchFamily="34" charset="-122"/>
                            <a:cs typeface="Cambria Math" pitchFamily="34" charset="-120"/>
                          </a:rPr>
                          <m:t>C</m:t>
                        </m:r>
                      </m:e>
                      <m:sub>
                        <m:r>
                          <a:rPr lang="en-US" altLang="zh-CN" sz="1800" b="0" i="0">
                            <a:solidFill>
                              <a:srgbClr val="244061"/>
                            </a:solidFill>
                            <a:latin typeface="Cambria Math" pitchFamily="34" charset="0"/>
                            <a:ea typeface="Cambria Math" pitchFamily="34" charset="-122"/>
                            <a:cs typeface="Cambria Math" pitchFamily="34" charset="-120"/>
                          </a:rPr>
                          <m:t>𝑛</m:t>
                        </m:r>
                      </m:sub>
                      <m:sup>
                        <m:r>
                          <a:rPr lang="en-US" altLang="zh-CN" sz="1800" b="0" i="0">
                            <a:solidFill>
                              <a:srgbClr val="244061"/>
                            </a:solidFill>
                            <a:latin typeface="Cambria Math" pitchFamily="34" charset="0"/>
                            <a:ea typeface="Cambria Math" pitchFamily="34" charset="-122"/>
                            <a:cs typeface="Cambria Math" pitchFamily="34" charset="-120"/>
                          </a:rPr>
                          <m:t>𝑟</m:t>
                        </m:r>
                      </m:sup>
                    </m:sSub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=0,1,2,⋯,</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项的系数是指非变量因数所有部分，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包含符号</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P_6_BD#cda10782f?vcp=1&amp;pid=5532def56&amp;color=36,64,97&amp;vtp=1&amp;bt=1&amp;bbb=1&amp;hb=1"/>
              <p:cNvSpPr>
                <a:spLocks noRot="1" noChangeAspect="1" noMove="1" noResize="1" noEditPoints="1" noAdjustHandles="1" noChangeArrowheads="1" noChangeShapeType="1" noTextEdit="1"/>
              </p:cNvSpPr>
              <p:nvPr/>
            </p:nvSpPr>
            <p:spPr>
              <a:xfrm>
                <a:off x="539496" y="3147522"/>
                <a:ext cx="11109960" cy="773240"/>
              </a:xfrm>
              <a:prstGeom prst="rect">
                <a:avLst/>
              </a:prstGeom>
              <a:blipFill>
                <a:blip r:embed="rId3"/>
                <a:stretch>
                  <a:fillRect l="-1317" r="-549" b="-18110"/>
                </a:stretch>
              </a:blipFill>
              <a:ln/>
            </p:spPr>
            <p:txBody>
              <a:bodyPr/>
              <a:lstStyle/>
              <a:p>
                <a:r>
                  <a:rPr lang="zh-CN" altLang="en-US">
                    <a:noFill/>
                  </a:rPr>
                  <a:t> </a:t>
                </a:r>
              </a:p>
            </p:txBody>
          </p:sp>
        </mc:Fallback>
      </mc:AlternateContent>
      <p:pic>
        <p:nvPicPr>
          <p:cNvPr id="3" name="P_6_BD#cda10782f?vcp=1&amp;pid=5532def56&amp;color=36,64,97&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96728" y="3179526"/>
            <a:ext cx="137160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TotalTime>
  <Words>677</Words>
  <Application>Microsoft Office PowerPoint</Application>
  <PresentationFormat>宽屏</PresentationFormat>
  <Paragraphs>242</Paragraphs>
  <Slides>37</Slides>
  <Notes>34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37</vt:i4>
      </vt:variant>
    </vt:vector>
  </HeadingPairs>
  <TitlesOfParts>
    <vt:vector size="48" baseType="lpstr">
      <vt:lpstr>Arial (正文)</vt:lpstr>
      <vt:lpstr>等线</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3</cp:revision>
  <dcterms:created xsi:type="dcterms:W3CDTF">2025-10-21T07:09:39Z</dcterms:created>
  <dcterms:modified xsi:type="dcterms:W3CDTF">2025-10-21T07:36:54Z</dcterms:modified>
  <cp:category/>
  <cp:contentStatus/>
</cp:coreProperties>
</file>